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18"/>
  </p:notesMasterIdLst>
  <p:sldIdLst>
    <p:sldId id="256" r:id="rId2"/>
    <p:sldId id="257" r:id="rId3"/>
    <p:sldId id="269" r:id="rId4"/>
    <p:sldId id="259" r:id="rId5"/>
    <p:sldId id="270" r:id="rId6"/>
    <p:sldId id="260" r:id="rId7"/>
    <p:sldId id="264" r:id="rId8"/>
    <p:sldId id="266" r:id="rId9"/>
    <p:sldId id="276" r:id="rId10"/>
    <p:sldId id="277" r:id="rId11"/>
    <p:sldId id="278" r:id="rId12"/>
    <p:sldId id="279" r:id="rId13"/>
    <p:sldId id="280" r:id="rId14"/>
    <p:sldId id="281" r:id="rId15"/>
    <p:sldId id="271" r:id="rId16"/>
    <p:sldId id="26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96"/>
    <p:restoredTop sz="85918" autoAdjust="0"/>
  </p:normalViewPr>
  <p:slideViewPr>
    <p:cSldViewPr snapToGrid="0" snapToObjects="1">
      <p:cViewPr varScale="1">
        <p:scale>
          <a:sx n="100" d="100"/>
          <a:sy n="100" d="100"/>
        </p:scale>
        <p:origin x="192" y="360"/>
      </p:cViewPr>
      <p:guideLst/>
    </p:cSldViewPr>
  </p:slideViewPr>
  <p:outlineViewPr>
    <p:cViewPr>
      <p:scale>
        <a:sx n="33" d="100"/>
        <a:sy n="33" d="100"/>
      </p:scale>
      <p:origin x="0" y="-1920"/>
    </p:cViewPr>
  </p:outlin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C79A5-FBD0-1443-BF03-1079B5D0EE1E}" type="datetimeFigureOut">
              <a:rPr kumimoji="1" lang="zh-CN" altLang="en-US" smtClean="0"/>
              <a:t>2022/10/29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35038-5FE4-AF4E-AF96-6AB6B50F5DC3}" type="slidenum">
              <a:rPr kumimoji="1" lang="zh-CN" altLang="en-US" smtClean="0"/>
              <a:t>‹#›</a:t>
            </a:fld>
            <a:endParaRPr kumimoji="1" lang="zh-CN" altLang="en-US"/>
          </a:p>
        </p:txBody>
      </p:sp>
    </p:spTree>
    <p:extLst>
      <p:ext uri="{BB962C8B-B14F-4D97-AF65-F5344CB8AC3E}">
        <p14:creationId xmlns:p14="http://schemas.microsoft.com/office/powerpoint/2010/main" val="77851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Dear All, good morning, My name is Hao-Xin. Thanks for listening my talk about our recent study of the </a:t>
            </a:r>
            <a:r>
              <a:rPr lang="en-US" altLang="zh-CN" sz="1200" b="0" dirty="0">
                <a:latin typeface="Times New Roman" panose="02020603050405020304" pitchFamily="18" charset="0"/>
                <a:cs typeface="Times New Roman" panose="02020603050405020304" pitchFamily="18" charset="0"/>
              </a:rPr>
              <a:t>superconductivity of Hubbard model with electron-phonon interaction. This work is collaborated with Professor </a:t>
            </a:r>
            <a:r>
              <a:rPr lang="en-US" altLang="zh-CN" sz="1200" b="0" dirty="0" err="1">
                <a:latin typeface="Times New Roman" panose="02020603050405020304" pitchFamily="18" charset="0"/>
                <a:cs typeface="Times New Roman" panose="02020603050405020304" pitchFamily="18" charset="0"/>
              </a:rPr>
              <a:t>Yifan</a:t>
            </a:r>
            <a:r>
              <a:rPr lang="en-US" altLang="zh-CN" sz="1200" b="0" dirty="0">
                <a:latin typeface="Times New Roman" panose="02020603050405020304" pitchFamily="18" charset="0"/>
                <a:cs typeface="Times New Roman" panose="02020603050405020304" pitchFamily="18" charset="0"/>
              </a:rPr>
              <a:t> Jiang, and My advisor Hong Yao. (Thanks for their contributions to this project.)</a:t>
            </a:r>
          </a:p>
          <a:p>
            <a:endParaRPr kumimoji="1" lang="en-US" altLang="zh-CN" sz="1200" b="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9435038-5FE4-AF4E-AF96-6AB6B50F5DC3}" type="slidenum">
              <a:rPr kumimoji="1" lang="zh-CN" altLang="en-US" smtClean="0"/>
              <a:t>0</a:t>
            </a:fld>
            <a:endParaRPr kumimoji="1" lang="zh-CN" altLang="en-US"/>
          </a:p>
        </p:txBody>
      </p:sp>
    </p:spTree>
    <p:extLst>
      <p:ext uri="{BB962C8B-B14F-4D97-AF65-F5344CB8AC3E}">
        <p14:creationId xmlns:p14="http://schemas.microsoft.com/office/powerpoint/2010/main" val="1053789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435038-5FE4-AF4E-AF96-6AB6B50F5DC3}" type="slidenum">
              <a:rPr kumimoji="1" lang="zh-CN" altLang="en-US" smtClean="0"/>
              <a:t>14</a:t>
            </a:fld>
            <a:endParaRPr kumimoji="1" lang="zh-CN" altLang="en-US"/>
          </a:p>
        </p:txBody>
      </p:sp>
    </p:spTree>
    <p:extLst>
      <p:ext uri="{BB962C8B-B14F-4D97-AF65-F5344CB8AC3E}">
        <p14:creationId xmlns:p14="http://schemas.microsoft.com/office/powerpoint/2010/main" val="412110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So, as beginning, I will give an introduction about some theoretic researches about High Tc superconductivities. As we can see,  the most phases  in </a:t>
            </a:r>
            <a:r>
              <a:rPr kumimoji="1" lang="en-US" altLang="zh-CN" dirty="0" err="1"/>
              <a:t>Cuprate</a:t>
            </a:r>
            <a:endParaRPr kumimoji="1" lang="zh-CN" altLang="en-US" dirty="0"/>
          </a:p>
          <a:p>
            <a:r>
              <a:rPr kumimoji="1" lang="en-US" altLang="zh-CN" dirty="0"/>
              <a:t> include SC, strange metal, are not understood well up to now.</a:t>
            </a:r>
          </a:p>
          <a:p>
            <a:r>
              <a:rPr kumimoji="1" lang="en-US" altLang="zh-CN" dirty="0"/>
              <a:t> (It’s a consensus /</a:t>
            </a:r>
            <a:r>
              <a:rPr lang="en-US" altLang="zh-CN" sz="1200" b="0" i="0" u="none" strike="noStrike" kern="1200" dirty="0" err="1">
                <a:solidFill>
                  <a:schemeClr val="tx1"/>
                </a:solidFill>
                <a:effectLst/>
                <a:latin typeface="+mn-lt"/>
                <a:ea typeface="+mn-ea"/>
                <a:cs typeface="+mn-cs"/>
              </a:rPr>
              <a:t>kənˈsɛnsəs</a:t>
            </a:r>
            <a:r>
              <a:rPr lang="en-US" altLang="zh-CN" sz="1200" b="0" i="0" u="none" strike="noStrike" kern="1200" dirty="0">
                <a:solidFill>
                  <a:schemeClr val="tx1"/>
                </a:solidFill>
                <a:effectLst/>
                <a:latin typeface="+mn-lt"/>
                <a:ea typeface="+mn-ea"/>
                <a:cs typeface="+mn-cs"/>
              </a:rPr>
              <a:t>/)</a:t>
            </a:r>
          </a:p>
          <a:p>
            <a:r>
              <a:rPr kumimoji="1" lang="en-US" altLang="zh-CN" dirty="0"/>
              <a:t>The simplest model to describe the strongly correlated fermion systems, is the one-band </a:t>
            </a:r>
            <a:r>
              <a:rPr kumimoji="1" lang="en-US" altLang="zh-CN" dirty="0" err="1"/>
              <a:t>hubbard</a:t>
            </a:r>
            <a:r>
              <a:rPr kumimoji="1" lang="en-US" altLang="zh-CN" dirty="0"/>
              <a:t> model.</a:t>
            </a:r>
          </a:p>
          <a:p>
            <a:r>
              <a:rPr kumimoji="1" lang="en-US" altLang="zh-CN" dirty="0"/>
              <a:t>Although….</a:t>
            </a:r>
          </a:p>
          <a:p>
            <a:r>
              <a:rPr kumimoji="1" lang="en-US" altLang="zh-CN" dirty="0"/>
              <a:t>Thus….</a:t>
            </a:r>
          </a:p>
          <a:p>
            <a:r>
              <a:rPr lang="en-US" altLang="zh-CN" sz="1200" b="0" i="0" u="none" strike="noStrike" kern="1200" dirty="0">
                <a:solidFill>
                  <a:schemeClr val="tx1"/>
                </a:solidFill>
                <a:effectLst/>
                <a:latin typeface="+mn-lt"/>
                <a:ea typeface="+mn-ea"/>
                <a:cs typeface="+mn-cs"/>
              </a:rPr>
              <a:t>| ˌ</a:t>
            </a:r>
            <a:r>
              <a:rPr lang="en-US" altLang="zh-CN" sz="1200" b="0" i="0" u="none" strike="noStrike" kern="1200" dirty="0" err="1">
                <a:solidFill>
                  <a:schemeClr val="tx1"/>
                </a:solidFill>
                <a:effectLst/>
                <a:latin typeface="+mn-lt"/>
                <a:ea typeface="+mn-ea"/>
                <a:cs typeface="+mn-cs"/>
              </a:rPr>
              <a:t>indəˈspensəb</a:t>
            </a:r>
            <a:r>
              <a:rPr lang="en-US" altLang="zh-CN"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ə</a:t>
            </a:r>
            <a:r>
              <a:rPr lang="en-US" altLang="zh-CN" sz="1200" b="0" i="0" u="none" strike="noStrike" kern="1200" dirty="0">
                <a:solidFill>
                  <a:schemeClr val="tx1"/>
                </a:solidFill>
                <a:effectLst/>
                <a:latin typeface="+mn-lt"/>
                <a:ea typeface="+mn-ea"/>
                <a:cs typeface="+mn-cs"/>
              </a:rPr>
              <a:t>)l </a:t>
            </a:r>
            <a:endParaRPr kumimoji="1" lang="en-US" altLang="zh-CN" sz="1200" b="0" i="0" u="none" strike="noStrike"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200" dirty="0">
                <a:latin typeface="Palatino Linotype" panose="02040502050505030304" pitchFamily="18" charset="0"/>
              </a:rPr>
              <a:t>Thus, it is indispensable to introduce further terms beyond the simplest Hubbard model, if one want to obtain a d-wave superconductor state when doping.</a:t>
            </a:r>
          </a:p>
          <a:p>
            <a:pPr marL="285750" indent="-285750">
              <a:buFont typeface="Arial" panose="020B0604020202020204" pitchFamily="34" charset="0"/>
              <a:buChar char="•"/>
            </a:pPr>
            <a:endParaRPr kumimoji="1" lang="en-US" altLang="zh-CN" sz="1200" i="1" dirty="0">
              <a:latin typeface="Palatino Linotype" panose="02040502050505030304" pitchFamily="18" charset="0"/>
            </a:endParaRPr>
          </a:p>
          <a:p>
            <a:pPr marL="285750" indent="-285750">
              <a:buFont typeface="Arial" panose="020B0604020202020204" pitchFamily="34" charset="0"/>
              <a:buChar char="•"/>
            </a:pPr>
            <a:endParaRPr kumimoji="1" lang="en-US" altLang="zh-CN" sz="1200" i="1" dirty="0">
              <a:latin typeface="Palatino Linotype" panose="02040502050505030304" pitchFamily="18" charset="0"/>
            </a:endParaRPr>
          </a:p>
          <a:p>
            <a:pPr marL="285750" indent="-285750">
              <a:buFont typeface="Arial" panose="020B0604020202020204" pitchFamily="34" charset="0"/>
              <a:buChar char="•"/>
            </a:pPr>
            <a:endParaRPr kumimoji="1" lang="en-US" altLang="zh-CN" sz="1200" i="1" dirty="0">
              <a:latin typeface="Palatino Linotype" panose="02040502050505030304" pitchFamily="18" charset="0"/>
            </a:endParaRPr>
          </a:p>
          <a:p>
            <a:pPr marL="285750" indent="-285750">
              <a:buFont typeface="Arial" panose="020B0604020202020204" pitchFamily="34" charset="0"/>
              <a:buChar char="•"/>
            </a:pPr>
            <a:r>
              <a:rPr kumimoji="1" lang="en-US" altLang="zh-CN" sz="1200" i="1" dirty="0">
                <a:latin typeface="Palatino Linotype" panose="02040502050505030304" pitchFamily="18" charset="0"/>
              </a:rPr>
              <a:t>Absence of superconductivity in the pure two-dimensional Hubbard model, Phys. Rev. X 10, 031016, </a:t>
            </a:r>
            <a:r>
              <a:rPr kumimoji="1" lang="en-US" altLang="zh-CN" sz="1200" b="1" i="1" dirty="0" err="1">
                <a:latin typeface="Palatino Linotype" panose="02040502050505030304" pitchFamily="18" charset="0"/>
              </a:rPr>
              <a:t>Mingpu</a:t>
            </a:r>
            <a:r>
              <a:rPr kumimoji="1" lang="en-US" altLang="zh-CN" sz="1200" b="1" i="1" dirty="0">
                <a:latin typeface="Palatino Linotype" panose="02040502050505030304" pitchFamily="18" charset="0"/>
              </a:rPr>
              <a:t> Qin </a:t>
            </a:r>
            <a:r>
              <a:rPr kumimoji="1" lang="en-US" altLang="zh-CN" sz="1200" i="1" dirty="0">
                <a:latin typeface="Palatino Linotype" panose="02040502050505030304" pitchFamily="18" charset="0"/>
              </a:rPr>
              <a:t>et al. </a:t>
            </a:r>
          </a:p>
          <a:p>
            <a:endParaRPr kumimoji="1" lang="zh-CN" altLang="en-US" dirty="0"/>
          </a:p>
        </p:txBody>
      </p:sp>
      <p:sp>
        <p:nvSpPr>
          <p:cNvPr id="4" name="灯片编号占位符 3"/>
          <p:cNvSpPr>
            <a:spLocks noGrp="1"/>
          </p:cNvSpPr>
          <p:nvPr>
            <p:ph type="sldNum" sz="quarter" idx="5"/>
          </p:nvPr>
        </p:nvSpPr>
        <p:spPr/>
        <p:txBody>
          <a:bodyPr/>
          <a:lstStyle/>
          <a:p>
            <a:fld id="{79435038-5FE4-AF4E-AF96-6AB6B50F5DC3}" type="slidenum">
              <a:rPr kumimoji="1" lang="zh-CN" altLang="en-US" smtClean="0"/>
              <a:t>1</a:t>
            </a:fld>
            <a:endParaRPr kumimoji="1" lang="zh-CN" altLang="en-US"/>
          </a:p>
        </p:txBody>
      </p:sp>
    </p:spTree>
    <p:extLst>
      <p:ext uri="{BB962C8B-B14F-4D97-AF65-F5344CB8AC3E}">
        <p14:creationId xmlns:p14="http://schemas.microsoft.com/office/powerpoint/2010/main" val="131989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非常自然的想提出一个问题，就是</a:t>
            </a:r>
            <a:r>
              <a:rPr kumimoji="1" lang="en-US" altLang="zh-CN" dirty="0"/>
              <a:t>beyond</a:t>
            </a:r>
            <a:r>
              <a:rPr kumimoji="1" lang="zh-CN" altLang="en-US" dirty="0"/>
              <a:t> </a:t>
            </a:r>
            <a:r>
              <a:rPr kumimoji="1" lang="en-US" altLang="zh-CN" dirty="0"/>
              <a:t>the</a:t>
            </a:r>
            <a:r>
              <a:rPr kumimoji="1" lang="zh-CN" altLang="en-US" dirty="0"/>
              <a:t> </a:t>
            </a:r>
            <a:r>
              <a:rPr kumimoji="1" lang="en-US" altLang="zh-CN" dirty="0"/>
              <a:t>Hubbard</a:t>
            </a:r>
            <a:r>
              <a:rPr kumimoji="1" lang="zh-CN" altLang="en-US" dirty="0"/>
              <a:t> </a:t>
            </a:r>
            <a:r>
              <a:rPr kumimoji="1" lang="en-US" altLang="zh-CN" dirty="0"/>
              <a:t>model,</a:t>
            </a:r>
            <a:r>
              <a:rPr kumimoji="1" lang="zh-CN" altLang="en-US" dirty="0"/>
              <a:t> 什么样的相互作用形式，会帮助形成</a:t>
            </a:r>
            <a:r>
              <a:rPr kumimoji="1" lang="en-US" altLang="zh-CN" dirty="0"/>
              <a:t>d</a:t>
            </a:r>
            <a:r>
              <a:rPr kumimoji="1" lang="zh-CN" altLang="en-US" dirty="0"/>
              <a:t>波超导体。</a:t>
            </a:r>
            <a:endParaRPr kumimoji="1" lang="en-US" altLang="zh-CN" dirty="0"/>
          </a:p>
          <a:p>
            <a:r>
              <a:rPr kumimoji="1" lang="en-US" altLang="zh-CN" dirty="0"/>
              <a:t>There have been some researches investigating the further range terms in Hubbard or t-J models. One is the NNN hopping t2. In a DMRG research, the author suggests a positive t2 could induce a d-wave superconductor phase, or d-wave superconductor mixed with charge density wave phase. Another calculation confirms this results, but they also shows that with a negative t2,(or t’ in this work), corresponding to the hole dope in Cuprate, can not give a SC state, which v</a:t>
            </a:r>
            <a:r>
              <a:rPr lang="en-US" altLang="zh-CN" sz="1200" b="0" i="0" u="none" strike="noStrike" kern="1200" dirty="0">
                <a:solidFill>
                  <a:schemeClr val="tx1"/>
                </a:solidFill>
                <a:effectLst/>
                <a:latin typeface="+mn-lt"/>
                <a:ea typeface="+mn-ea"/>
                <a:cs typeface="+mn-cs"/>
              </a:rPr>
              <a:t>iolates | </a:t>
            </a:r>
            <a:r>
              <a:rPr lang="en-US" altLang="zh-CN" sz="1200" b="0" i="0" u="none" strike="noStrike" kern="1200" dirty="0" err="1">
                <a:solidFill>
                  <a:schemeClr val="tx1"/>
                </a:solidFill>
                <a:effectLst/>
                <a:latin typeface="+mn-lt"/>
                <a:ea typeface="+mn-ea"/>
                <a:cs typeface="+mn-cs"/>
              </a:rPr>
              <a:t>BrE</a:t>
            </a:r>
            <a:r>
              <a:rPr lang="en-US" altLang="zh-CN" sz="1200" b="0" i="0" u="none" strike="noStrike" kern="1200" dirty="0">
                <a:solidFill>
                  <a:schemeClr val="tx1"/>
                </a:solidFill>
                <a:effectLst/>
                <a:latin typeface="+mn-lt"/>
                <a:ea typeface="+mn-ea"/>
                <a:cs typeface="+mn-cs"/>
              </a:rPr>
              <a:t> ˈ</a:t>
            </a:r>
            <a:r>
              <a:rPr lang="en-US" altLang="zh-CN" sz="1200" b="0" i="0" u="none" strike="noStrike" kern="1200" dirty="0" err="1">
                <a:solidFill>
                  <a:schemeClr val="tx1"/>
                </a:solidFill>
                <a:effectLst/>
                <a:latin typeface="+mn-lt"/>
                <a:ea typeface="+mn-ea"/>
                <a:cs typeface="+mn-cs"/>
              </a:rPr>
              <a:t>vʌɪəleɪt</a:t>
            </a:r>
            <a:r>
              <a:rPr lang="en-US" altLang="zh-CN"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AmE</a:t>
            </a:r>
            <a:r>
              <a:rPr lang="en-US" altLang="zh-CN" sz="1200" b="0" i="0" u="none" strike="noStrike" kern="1200" dirty="0">
                <a:solidFill>
                  <a:schemeClr val="tx1"/>
                </a:solidFill>
                <a:effectLst/>
                <a:latin typeface="+mn-lt"/>
                <a:ea typeface="+mn-ea"/>
                <a:cs typeface="+mn-cs"/>
              </a:rPr>
              <a:t> ˈ</a:t>
            </a:r>
            <a:r>
              <a:rPr lang="en-US" altLang="zh-CN" sz="1200" b="0" i="0" u="none" strike="noStrike" kern="1200" dirty="0" err="1">
                <a:solidFill>
                  <a:schemeClr val="tx1"/>
                </a:solidFill>
                <a:effectLst/>
                <a:latin typeface="+mn-lt"/>
                <a:ea typeface="+mn-ea"/>
                <a:cs typeface="+mn-cs"/>
              </a:rPr>
              <a:t>vaɪəˌleɪt</a:t>
            </a:r>
            <a:r>
              <a:rPr lang="en-US" altLang="zh-CN" sz="1200" b="0" i="0" u="none" strike="noStrike" kern="1200" dirty="0">
                <a:solidFill>
                  <a:schemeClr val="tx1"/>
                </a:solidFill>
                <a:effectLst/>
                <a:latin typeface="+mn-lt"/>
                <a:ea typeface="+mn-ea"/>
                <a:cs typeface="+mn-cs"/>
              </a:rPr>
              <a:t> |</a:t>
            </a:r>
          </a:p>
          <a:p>
            <a:r>
              <a:rPr lang="en-US" altLang="zh-CN" sz="1200" b="0" i="0" u="none" strike="noStrike" kern="1200" dirty="0">
                <a:solidFill>
                  <a:schemeClr val="tx1"/>
                </a:solidFill>
                <a:effectLst/>
                <a:latin typeface="+mn-lt"/>
                <a:ea typeface="+mn-ea"/>
                <a:cs typeface="+mn-cs"/>
              </a:rPr>
              <a:t> with the experiments.</a:t>
            </a:r>
            <a:endParaRPr kumimoji="1" lang="en-US" altLang="zh-CN" dirty="0"/>
          </a:p>
          <a:p>
            <a:r>
              <a:rPr kumimoji="1" lang="en-US" altLang="zh-CN" dirty="0"/>
              <a:t>And there are also some works revealing that either doping a J1-J2 spin liquid or the stripe order could give a quasi long range superconductor orders.</a:t>
            </a:r>
            <a:endParaRPr kumimoji="1" lang="zh-CN" altLang="en-US" dirty="0"/>
          </a:p>
        </p:txBody>
      </p:sp>
      <p:sp>
        <p:nvSpPr>
          <p:cNvPr id="4" name="灯片编号占位符 3"/>
          <p:cNvSpPr>
            <a:spLocks noGrp="1"/>
          </p:cNvSpPr>
          <p:nvPr>
            <p:ph type="sldNum" sz="quarter" idx="5"/>
          </p:nvPr>
        </p:nvSpPr>
        <p:spPr/>
        <p:txBody>
          <a:bodyPr/>
          <a:lstStyle/>
          <a:p>
            <a:fld id="{79435038-5FE4-AF4E-AF96-6AB6B50F5DC3}" type="slidenum">
              <a:rPr kumimoji="1" lang="zh-CN" altLang="en-US" smtClean="0"/>
              <a:t>2</a:t>
            </a:fld>
            <a:endParaRPr kumimoji="1" lang="zh-CN" altLang="en-US"/>
          </a:p>
        </p:txBody>
      </p:sp>
    </p:spTree>
    <p:extLst>
      <p:ext uri="{BB962C8B-B14F-4D97-AF65-F5344CB8AC3E}">
        <p14:creationId xmlns:p14="http://schemas.microsoft.com/office/powerpoint/2010/main" val="217413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Another consideration is the electron-phonon couplings. As we all known, the EPC plays an important role in the formation of cooper pairs in the conventional superconductivities.</a:t>
            </a:r>
          </a:p>
          <a:p>
            <a:endParaRPr kumimoji="1" lang="en-US" altLang="zh-CN" dirty="0"/>
          </a:p>
          <a:p>
            <a:r>
              <a:rPr kumimoji="1" lang="en-US" altLang="zh-CN" dirty="0"/>
              <a:t>Recently, increasing experiments indicate that …</a:t>
            </a:r>
          </a:p>
          <a:p>
            <a:endParaRPr kumimoji="1" lang="en-US" altLang="zh-CN" dirty="0"/>
          </a:p>
          <a:p>
            <a:endParaRPr kumimoji="1" lang="en-US" altLang="zh-CN" dirty="0"/>
          </a:p>
          <a:p>
            <a:r>
              <a:rPr kumimoji="1" lang="en-US" altLang="zh-CN" dirty="0"/>
              <a:t>In unconventional superconductors, there are increasing experiments indicate the EPC can be an essential ingredient to understand the superconductivities.</a:t>
            </a:r>
          </a:p>
          <a:p>
            <a:endParaRPr kumimoji="1" lang="en-US" altLang="zh-CN" dirty="0"/>
          </a:p>
          <a:p>
            <a:r>
              <a:rPr kumimoji="1" lang="en-US" altLang="zh-CN" dirty="0"/>
              <a:t>In the left figure, the authors show the EPC is ubiquitous in cuprate materials. And another work suggests at different number of layer of Copper Oxide plane, the Tc and the EPC has a pronounced correlation. They are intertwined when changing the doping levels.</a:t>
            </a:r>
          </a:p>
          <a:p>
            <a:endParaRPr kumimoji="1" lang="en-US" altLang="zh-CN" dirty="0"/>
          </a:p>
        </p:txBody>
      </p:sp>
      <p:sp>
        <p:nvSpPr>
          <p:cNvPr id="4" name="灯片编号占位符 3"/>
          <p:cNvSpPr>
            <a:spLocks noGrp="1"/>
          </p:cNvSpPr>
          <p:nvPr>
            <p:ph type="sldNum" sz="quarter" idx="5"/>
          </p:nvPr>
        </p:nvSpPr>
        <p:spPr/>
        <p:txBody>
          <a:bodyPr/>
          <a:lstStyle/>
          <a:p>
            <a:fld id="{79435038-5FE4-AF4E-AF96-6AB6B50F5DC3}" type="slidenum">
              <a:rPr kumimoji="1" lang="zh-CN" altLang="en-US" smtClean="0"/>
              <a:t>3</a:t>
            </a:fld>
            <a:endParaRPr kumimoji="1" lang="zh-CN" altLang="en-US"/>
          </a:p>
        </p:txBody>
      </p:sp>
    </p:spTree>
    <p:extLst>
      <p:ext uri="{BB962C8B-B14F-4D97-AF65-F5344CB8AC3E}">
        <p14:creationId xmlns:p14="http://schemas.microsoft.com/office/powerpoint/2010/main" val="209272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为什么会考虑电声体系对于超导的影响，第一点是刚才提到的，越来越多的实验和理论支持电声相互作用会对超导有影响，包括</a:t>
            </a:r>
            <a:r>
              <a:rPr kumimoji="1" lang="zh-CN" altLang="en-CN" dirty="0"/>
              <a:t>铜基超导</a:t>
            </a:r>
            <a:r>
              <a:rPr kumimoji="1" lang="zh-CN" altLang="en-US" dirty="0"/>
              <a:t>和铁基超导；第二点是电声子相互作用能诱导反铁磁序，我们通常会有一种想法就是反铁磁涨落可以诱导超导体，所以我们希望电声相互作用也可以帮助形成超导序。</a:t>
            </a:r>
          </a:p>
        </p:txBody>
      </p:sp>
      <p:sp>
        <p:nvSpPr>
          <p:cNvPr id="4" name="灯片编号占位符 3"/>
          <p:cNvSpPr>
            <a:spLocks noGrp="1"/>
          </p:cNvSpPr>
          <p:nvPr>
            <p:ph type="sldNum" sz="quarter" idx="5"/>
          </p:nvPr>
        </p:nvSpPr>
        <p:spPr/>
        <p:txBody>
          <a:bodyPr/>
          <a:lstStyle/>
          <a:p>
            <a:fld id="{79435038-5FE4-AF4E-AF96-6AB6B50F5DC3}" type="slidenum">
              <a:rPr kumimoji="1" lang="zh-CN" altLang="en-US" smtClean="0"/>
              <a:t>4</a:t>
            </a:fld>
            <a:endParaRPr kumimoji="1" lang="zh-CN" altLang="en-US"/>
          </a:p>
        </p:txBody>
      </p:sp>
    </p:spTree>
    <p:extLst>
      <p:ext uri="{BB962C8B-B14F-4D97-AF65-F5344CB8AC3E}">
        <p14:creationId xmlns:p14="http://schemas.microsoft.com/office/powerpoint/2010/main" val="2627211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model we consider is the </a:t>
            </a:r>
            <a:r>
              <a:rPr kumimoji="1" lang="en-US" altLang="zh-CN" dirty="0" err="1"/>
              <a:t>Su</a:t>
            </a:r>
            <a:r>
              <a:rPr kumimoji="1" lang="en-US" altLang="zh-CN" dirty="0"/>
              <a:t>-Schrieffer-</a:t>
            </a:r>
            <a:r>
              <a:rPr kumimoji="1" lang="en-US" altLang="zh-CN" dirty="0" err="1"/>
              <a:t>Heeger</a:t>
            </a:r>
            <a:r>
              <a:rPr kumimoji="1" lang="en-US" altLang="zh-CN" dirty="0"/>
              <a:t>-Hubbard model. </a:t>
            </a:r>
          </a:p>
          <a:p>
            <a:r>
              <a:rPr kumimoji="1" lang="en-US" altLang="zh-CN" dirty="0"/>
              <a:t>To construct the SSH-Hubbard model need electron site and phonon site.</a:t>
            </a:r>
          </a:p>
          <a:p>
            <a:r>
              <a:rPr kumimoji="1" lang="en-US" altLang="zh-CN" dirty="0"/>
              <a:t>As shown in the right figure, in a square lattice, the blue points in the vertex are the electron sites, and the yellow points on the bond are the phonon sites.</a:t>
            </a:r>
          </a:p>
          <a:p>
            <a:r>
              <a:rPr kumimoji="1" lang="en-US" altLang="zh-CN" dirty="0"/>
              <a:t>The Hamiltonian can be written in this form, it contains three parts. The first part is the exactly the Hubbard model, the second part is the phonon part. </a:t>
            </a:r>
            <a:r>
              <a:rPr kumimoji="1" lang="en-US" altLang="zh-CN" dirty="0" err="1"/>
              <a:t>Xij</a:t>
            </a:r>
            <a:r>
              <a:rPr kumimoji="1" lang="en-US" altLang="zh-CN" dirty="0"/>
              <a:t> and </a:t>
            </a:r>
            <a:r>
              <a:rPr kumimoji="1" lang="en-US" altLang="zh-CN" dirty="0" err="1"/>
              <a:t>Pij</a:t>
            </a:r>
            <a:r>
              <a:rPr kumimoji="1" lang="en-US" altLang="zh-CN" dirty="0"/>
              <a:t> are the displacement and momentum operators of the optical SSH phonons on the bond &lt;</a:t>
            </a:r>
            <a:r>
              <a:rPr kumimoji="1" lang="en-US" altLang="zh-CN" dirty="0" err="1"/>
              <a:t>ij</a:t>
            </a:r>
            <a:r>
              <a:rPr kumimoji="1" lang="en-US" altLang="zh-CN" dirty="0"/>
              <a:t>&gt;.The phonon frequency omega equals sqrt root of K over M</a:t>
            </a:r>
          </a:p>
          <a:p>
            <a:r>
              <a:rPr kumimoji="1" lang="en-US" altLang="zh-CN" dirty="0"/>
              <a:t> And the last part describes the electron-phonon interaction. The displacement field of SSH phonons linearly couple to electron’s nearest-neighbor </a:t>
            </a:r>
            <a:r>
              <a:rPr kumimoji="1" lang="en-US" altLang="zh-CN" dirty="0" err="1"/>
              <a:t>hopping.The</a:t>
            </a:r>
            <a:r>
              <a:rPr kumimoji="1" lang="en-US" altLang="zh-CN" dirty="0"/>
              <a:t> strength of EPC can be characterized by a dimensionless EPC constant lambda=..</a:t>
            </a:r>
          </a:p>
          <a:p>
            <a:endParaRPr kumimoji="1" lang="en-US" altLang="zh-CN" dirty="0"/>
          </a:p>
          <a:p>
            <a:r>
              <a:rPr kumimoji="1" lang="en-US" altLang="zh-CN" dirty="0"/>
              <a:t>(One can regard the model as an approximate realistic model of Copper</a:t>
            </a:r>
            <a:r>
              <a:rPr kumimoji="1" lang="zh-CN" altLang="en-US" dirty="0"/>
              <a:t> </a:t>
            </a:r>
            <a:r>
              <a:rPr kumimoji="1" lang="en-US" altLang="zh-CN" dirty="0"/>
              <a:t>Oxide plane If we see the electron site as Copper site, and the phonon as the oscillation of oxygen. We hope this model have a good description of Cuprate physics.)</a:t>
            </a:r>
          </a:p>
        </p:txBody>
      </p:sp>
      <p:sp>
        <p:nvSpPr>
          <p:cNvPr id="4" name="灯片编号占位符 3"/>
          <p:cNvSpPr>
            <a:spLocks noGrp="1"/>
          </p:cNvSpPr>
          <p:nvPr>
            <p:ph type="sldNum" sz="quarter" idx="5"/>
          </p:nvPr>
        </p:nvSpPr>
        <p:spPr/>
        <p:txBody>
          <a:bodyPr/>
          <a:lstStyle/>
          <a:p>
            <a:fld id="{79435038-5FE4-AF4E-AF96-6AB6B50F5DC3}" type="slidenum">
              <a:rPr kumimoji="1" lang="zh-CN" altLang="en-US" smtClean="0"/>
              <a:t>5</a:t>
            </a:fld>
            <a:endParaRPr kumimoji="1" lang="zh-CN" altLang="en-US"/>
          </a:p>
        </p:txBody>
      </p:sp>
    </p:spTree>
    <p:extLst>
      <p:ext uri="{BB962C8B-B14F-4D97-AF65-F5344CB8AC3E}">
        <p14:creationId xmlns:p14="http://schemas.microsoft.com/office/powerpoint/2010/main" val="3766219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give some insight, we first investigate the model in a limit. As omega go to infinity, the anti-adiabatic limit, the effective electronic interaction mediated by the phonon becomes instantaneous, so that we can exactly integrate the phonon mode, and the EPC terms are replace by the J term. Where S is the spin operator, n is the charge density operator, and Delta is the on-site pair operator. J equals 2 alpha square over K, proportional to the dimensionless EPC constant lambda. The J term favors electron pairing on-site and on-bond. </a:t>
            </a:r>
          </a:p>
          <a:p>
            <a:r>
              <a:rPr kumimoji="1" lang="en-US" altLang="zh-CN" dirty="0"/>
              <a:t>We consider the large U case, namely the electron-electron interaction is strong, as in cuprate. When lightly doping the Hubbard model, we get stripe order without superconductor off-diagonal-long-range order, according previous work by White and Zhang. When we increase the EPC strength, the electron pairing should become more competitive. So we hope the EPC may induce a superconductor phase, more concretely, a d-wave superconductor phase.</a:t>
            </a:r>
          </a:p>
          <a:p>
            <a:r>
              <a:rPr kumimoji="1" lang="en-US" altLang="zh-CN" dirty="0"/>
              <a:t>In the following </a:t>
            </a:r>
            <a:endParaRPr kumimoji="1" lang="zh-CN" altLang="en-US" dirty="0"/>
          </a:p>
        </p:txBody>
      </p:sp>
      <p:sp>
        <p:nvSpPr>
          <p:cNvPr id="4" name="灯片编号占位符 3"/>
          <p:cNvSpPr>
            <a:spLocks noGrp="1"/>
          </p:cNvSpPr>
          <p:nvPr>
            <p:ph type="sldNum" sz="quarter" idx="5"/>
          </p:nvPr>
        </p:nvSpPr>
        <p:spPr/>
        <p:txBody>
          <a:bodyPr/>
          <a:lstStyle/>
          <a:p>
            <a:fld id="{79435038-5FE4-AF4E-AF96-6AB6B50F5DC3}" type="slidenum">
              <a:rPr kumimoji="1" lang="zh-CN" altLang="en-US" smtClean="0"/>
              <a:t>6</a:t>
            </a:fld>
            <a:endParaRPr kumimoji="1" lang="zh-CN" altLang="en-US"/>
          </a:p>
        </p:txBody>
      </p:sp>
    </p:spTree>
    <p:extLst>
      <p:ext uri="{BB962C8B-B14F-4D97-AF65-F5344CB8AC3E}">
        <p14:creationId xmlns:p14="http://schemas.microsoft.com/office/powerpoint/2010/main" val="813770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latin typeface="Palatino Linotype" panose="02040502050505030304" pitchFamily="18" charset="0"/>
              </a:rPr>
              <a:t>Large scale parallel technique(OpenMP &amp; MPI) are adopted to accelerate the calculation.</a:t>
            </a:r>
          </a:p>
          <a:p>
            <a:endParaRPr kumimoji="1" lang="zh-CN" altLang="en-US" dirty="0"/>
          </a:p>
        </p:txBody>
      </p:sp>
      <p:sp>
        <p:nvSpPr>
          <p:cNvPr id="4" name="灯片编号占位符 3"/>
          <p:cNvSpPr>
            <a:spLocks noGrp="1"/>
          </p:cNvSpPr>
          <p:nvPr>
            <p:ph type="sldNum" sz="quarter" idx="5"/>
          </p:nvPr>
        </p:nvSpPr>
        <p:spPr/>
        <p:txBody>
          <a:bodyPr/>
          <a:lstStyle/>
          <a:p>
            <a:fld id="{79435038-5FE4-AF4E-AF96-6AB6B50F5DC3}" type="slidenum">
              <a:rPr kumimoji="1" lang="zh-CN" altLang="en-US" smtClean="0"/>
              <a:t>7</a:t>
            </a:fld>
            <a:endParaRPr kumimoji="1" lang="zh-CN" altLang="en-US"/>
          </a:p>
        </p:txBody>
      </p:sp>
    </p:spTree>
    <p:extLst>
      <p:ext uri="{BB962C8B-B14F-4D97-AF65-F5344CB8AC3E}">
        <p14:creationId xmlns:p14="http://schemas.microsoft.com/office/powerpoint/2010/main" val="165791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9435038-5FE4-AF4E-AF96-6AB6B50F5DC3}" type="slidenum">
              <a:rPr kumimoji="1" lang="zh-CN" altLang="en-US" smtClean="0"/>
              <a:t>9</a:t>
            </a:fld>
            <a:endParaRPr kumimoji="1" lang="zh-CN" altLang="en-US"/>
          </a:p>
        </p:txBody>
      </p:sp>
    </p:spTree>
    <p:extLst>
      <p:ext uri="{BB962C8B-B14F-4D97-AF65-F5344CB8AC3E}">
        <p14:creationId xmlns:p14="http://schemas.microsoft.com/office/powerpoint/2010/main" val="50595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DFCBE-C77F-B548-8870-E447539C1C10}"/>
              </a:ext>
            </a:extLst>
          </p:cNvPr>
          <p:cNvSpPr>
            <a:spLocks noGrp="1"/>
          </p:cNvSpPr>
          <p:nvPr>
            <p:ph type="ctrTitle"/>
          </p:nvPr>
        </p:nvSpPr>
        <p:spPr>
          <a:xfrm>
            <a:off x="1524000" y="1122363"/>
            <a:ext cx="9144000" cy="2387600"/>
          </a:xfrm>
        </p:spPr>
        <p:txBody>
          <a:bodyPr anchor="b"/>
          <a:lstStyle>
            <a:lvl1pPr algn="ctr">
              <a:defRPr sz="6000" b="1" i="0" baseline="0">
                <a:latin typeface="SimHei" panose="02010609060101010101" pitchFamily="49" charset="-122"/>
                <a:ea typeface="SimHei" panose="02010609060101010101" pitchFamily="49" charset="-122"/>
              </a:defRPr>
            </a:lvl1pPr>
          </a:lstStyle>
          <a:p>
            <a:r>
              <a:rPr kumimoji="1" lang="zh-CN" altLang="en-US"/>
              <a:t>单击此处编辑母版标题样式</a:t>
            </a:r>
            <a:endParaRPr kumimoji="1" lang="zh-CN" altLang="en-US" dirty="0"/>
          </a:p>
        </p:txBody>
      </p:sp>
      <p:sp>
        <p:nvSpPr>
          <p:cNvPr id="3" name="副标题 2">
            <a:extLst>
              <a:ext uri="{FF2B5EF4-FFF2-40B4-BE49-F238E27FC236}">
                <a16:creationId xmlns:a16="http://schemas.microsoft.com/office/drawing/2014/main" id="{63926A77-83AB-FF47-8559-5E4C83C4D487}"/>
              </a:ext>
            </a:extLst>
          </p:cNvPr>
          <p:cNvSpPr>
            <a:spLocks noGrp="1"/>
          </p:cNvSpPr>
          <p:nvPr>
            <p:ph type="subTitle" idx="1"/>
          </p:nvPr>
        </p:nvSpPr>
        <p:spPr>
          <a:xfrm>
            <a:off x="1524000" y="3602038"/>
            <a:ext cx="9144000" cy="1655762"/>
          </a:xfrm>
        </p:spPr>
        <p:txBody>
          <a:bodyPr/>
          <a:lstStyle>
            <a:lvl1pPr marL="0" indent="0" algn="ctr">
              <a:buNone/>
              <a:defRPr sz="2400" b="0" i="0">
                <a:latin typeface="Heiti SC Medium" pitchFamily="2" charset="-128"/>
                <a:ea typeface="Heiti SC Medium" pitchFamily="2"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dirty="0"/>
          </a:p>
        </p:txBody>
      </p:sp>
      <p:sp>
        <p:nvSpPr>
          <p:cNvPr id="4" name="日期占位符 3">
            <a:extLst>
              <a:ext uri="{FF2B5EF4-FFF2-40B4-BE49-F238E27FC236}">
                <a16:creationId xmlns:a16="http://schemas.microsoft.com/office/drawing/2014/main" id="{640A2DC2-6229-E24E-8F6A-A0FD825D05CC}"/>
              </a:ext>
            </a:extLst>
          </p:cNvPr>
          <p:cNvSpPr>
            <a:spLocks noGrp="1"/>
          </p:cNvSpPr>
          <p:nvPr>
            <p:ph type="dt" sz="half" idx="10"/>
          </p:nvPr>
        </p:nvSpPr>
        <p:spPr/>
        <p:txBody>
          <a:bodyPr/>
          <a:lstStyle/>
          <a:p>
            <a:fld id="{1E7D9FDD-438A-854A-A8EE-A876155AC34B}" type="datetime1">
              <a:rPr kumimoji="1" lang="zh-CN" altLang="en-US" smtClean="0"/>
              <a:t>2022/10/29</a:t>
            </a:fld>
            <a:endParaRPr kumimoji="1" lang="zh-CN" altLang="en-US"/>
          </a:p>
        </p:txBody>
      </p:sp>
      <p:sp>
        <p:nvSpPr>
          <p:cNvPr id="5" name="页脚占位符 4">
            <a:extLst>
              <a:ext uri="{FF2B5EF4-FFF2-40B4-BE49-F238E27FC236}">
                <a16:creationId xmlns:a16="http://schemas.microsoft.com/office/drawing/2014/main" id="{E1887B0B-BE7B-4C4D-9A79-D85E737EAAA8}"/>
              </a:ext>
            </a:extLst>
          </p:cNvPr>
          <p:cNvSpPr>
            <a:spLocks noGrp="1"/>
          </p:cNvSpPr>
          <p:nvPr>
            <p:ph type="ftr" sz="quarter" idx="11"/>
          </p:nvPr>
        </p:nvSpPr>
        <p:spPr/>
        <p:txBody>
          <a:bodyPr/>
          <a:lstStyle/>
          <a:p>
            <a:r>
              <a:rPr kumimoji="1" lang="en-US" altLang="zh-CN"/>
              <a:t>1</a:t>
            </a:r>
            <a:endParaRPr kumimoji="1" lang="zh-CN" altLang="en-US"/>
          </a:p>
        </p:txBody>
      </p:sp>
      <p:sp>
        <p:nvSpPr>
          <p:cNvPr id="6" name="灯片编号占位符 5">
            <a:extLst>
              <a:ext uri="{FF2B5EF4-FFF2-40B4-BE49-F238E27FC236}">
                <a16:creationId xmlns:a16="http://schemas.microsoft.com/office/drawing/2014/main" id="{D19E65E1-E1C3-8C42-A853-50D4D2C9F77E}"/>
              </a:ext>
            </a:extLst>
          </p:cNvPr>
          <p:cNvSpPr>
            <a:spLocks noGrp="1"/>
          </p:cNvSpPr>
          <p:nvPr>
            <p:ph type="sldNum" sz="quarter" idx="12"/>
          </p:nvPr>
        </p:nvSpPr>
        <p:spPr/>
        <p:txBody>
          <a:bodyPr/>
          <a:lstStyle/>
          <a:p>
            <a:fld id="{CC880E0B-C886-FD44-97BB-D6802AD8013E}" type="slidenum">
              <a:rPr kumimoji="1" lang="zh-CN" altLang="en-US" smtClean="0"/>
              <a:t>‹#›</a:t>
            </a:fld>
            <a:endParaRPr kumimoji="1" lang="zh-CN" altLang="en-US"/>
          </a:p>
        </p:txBody>
      </p:sp>
    </p:spTree>
    <p:extLst>
      <p:ext uri="{BB962C8B-B14F-4D97-AF65-F5344CB8AC3E}">
        <p14:creationId xmlns:p14="http://schemas.microsoft.com/office/powerpoint/2010/main" val="2369720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11CAC-A48F-4648-9288-0196A213F64A}"/>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0C18011-7E39-CE48-8930-23222200494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08A441-B1E0-0248-AE3A-CAC982DD0EF1}"/>
              </a:ext>
            </a:extLst>
          </p:cNvPr>
          <p:cNvSpPr>
            <a:spLocks noGrp="1"/>
          </p:cNvSpPr>
          <p:nvPr>
            <p:ph type="dt" sz="half" idx="10"/>
          </p:nvPr>
        </p:nvSpPr>
        <p:spPr/>
        <p:txBody>
          <a:bodyPr/>
          <a:lstStyle/>
          <a:p>
            <a:fld id="{8A90C1A4-51E9-B943-A61E-13431507EF81}" type="datetime1">
              <a:rPr kumimoji="1" lang="zh-CN" altLang="en-US" smtClean="0"/>
              <a:t>2022/10/29</a:t>
            </a:fld>
            <a:endParaRPr kumimoji="1" lang="zh-CN" altLang="en-US"/>
          </a:p>
        </p:txBody>
      </p:sp>
      <p:sp>
        <p:nvSpPr>
          <p:cNvPr id="5" name="页脚占位符 4">
            <a:extLst>
              <a:ext uri="{FF2B5EF4-FFF2-40B4-BE49-F238E27FC236}">
                <a16:creationId xmlns:a16="http://schemas.microsoft.com/office/drawing/2014/main" id="{410875B7-2874-5E47-AD18-0F6965988E29}"/>
              </a:ext>
            </a:extLst>
          </p:cNvPr>
          <p:cNvSpPr>
            <a:spLocks noGrp="1"/>
          </p:cNvSpPr>
          <p:nvPr>
            <p:ph type="ftr" sz="quarter" idx="11"/>
          </p:nvPr>
        </p:nvSpPr>
        <p:spPr/>
        <p:txBody>
          <a:bodyPr/>
          <a:lstStyle/>
          <a:p>
            <a:r>
              <a:rPr kumimoji="1" lang="en-US" altLang="zh-CN"/>
              <a:t>1</a:t>
            </a:r>
            <a:endParaRPr kumimoji="1" lang="zh-CN" altLang="en-US"/>
          </a:p>
        </p:txBody>
      </p:sp>
      <p:sp>
        <p:nvSpPr>
          <p:cNvPr id="6" name="灯片编号占位符 5">
            <a:extLst>
              <a:ext uri="{FF2B5EF4-FFF2-40B4-BE49-F238E27FC236}">
                <a16:creationId xmlns:a16="http://schemas.microsoft.com/office/drawing/2014/main" id="{FC08C5F5-07A6-DE4C-A1F1-790365537B67}"/>
              </a:ext>
            </a:extLst>
          </p:cNvPr>
          <p:cNvSpPr>
            <a:spLocks noGrp="1"/>
          </p:cNvSpPr>
          <p:nvPr>
            <p:ph type="sldNum" sz="quarter" idx="12"/>
          </p:nvPr>
        </p:nvSpPr>
        <p:spPr/>
        <p:txBody>
          <a:bodyPr/>
          <a:lstStyle/>
          <a:p>
            <a:fld id="{CC880E0B-C886-FD44-97BB-D6802AD8013E}" type="slidenum">
              <a:rPr kumimoji="1" lang="zh-CN" altLang="en-US" smtClean="0"/>
              <a:t>‹#›</a:t>
            </a:fld>
            <a:endParaRPr kumimoji="1" lang="zh-CN" altLang="en-US"/>
          </a:p>
        </p:txBody>
      </p:sp>
    </p:spTree>
    <p:extLst>
      <p:ext uri="{BB962C8B-B14F-4D97-AF65-F5344CB8AC3E}">
        <p14:creationId xmlns:p14="http://schemas.microsoft.com/office/powerpoint/2010/main" val="2376499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8AFBA0-3BD3-D348-8978-25D2BCB0859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C3FE110-355B-1944-8993-CBC2B9278A3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AC04B5D-23C7-2549-BB6C-50632E8B5B79}"/>
              </a:ext>
            </a:extLst>
          </p:cNvPr>
          <p:cNvSpPr>
            <a:spLocks noGrp="1"/>
          </p:cNvSpPr>
          <p:nvPr>
            <p:ph type="dt" sz="half" idx="10"/>
          </p:nvPr>
        </p:nvSpPr>
        <p:spPr/>
        <p:txBody>
          <a:bodyPr/>
          <a:lstStyle/>
          <a:p>
            <a:fld id="{4B89409D-B196-4841-9433-689EDC9E13F1}" type="datetime1">
              <a:rPr kumimoji="1" lang="zh-CN" altLang="en-US" smtClean="0"/>
              <a:t>2022/10/29</a:t>
            </a:fld>
            <a:endParaRPr kumimoji="1" lang="zh-CN" altLang="en-US"/>
          </a:p>
        </p:txBody>
      </p:sp>
      <p:sp>
        <p:nvSpPr>
          <p:cNvPr id="5" name="页脚占位符 4">
            <a:extLst>
              <a:ext uri="{FF2B5EF4-FFF2-40B4-BE49-F238E27FC236}">
                <a16:creationId xmlns:a16="http://schemas.microsoft.com/office/drawing/2014/main" id="{4D89B4BD-9928-4F41-9812-B4E06926A08C}"/>
              </a:ext>
            </a:extLst>
          </p:cNvPr>
          <p:cNvSpPr>
            <a:spLocks noGrp="1"/>
          </p:cNvSpPr>
          <p:nvPr>
            <p:ph type="ftr" sz="quarter" idx="11"/>
          </p:nvPr>
        </p:nvSpPr>
        <p:spPr/>
        <p:txBody>
          <a:bodyPr/>
          <a:lstStyle/>
          <a:p>
            <a:r>
              <a:rPr kumimoji="1" lang="en-US" altLang="zh-CN"/>
              <a:t>1</a:t>
            </a:r>
            <a:endParaRPr kumimoji="1" lang="zh-CN" altLang="en-US"/>
          </a:p>
        </p:txBody>
      </p:sp>
      <p:sp>
        <p:nvSpPr>
          <p:cNvPr id="6" name="灯片编号占位符 5">
            <a:extLst>
              <a:ext uri="{FF2B5EF4-FFF2-40B4-BE49-F238E27FC236}">
                <a16:creationId xmlns:a16="http://schemas.microsoft.com/office/drawing/2014/main" id="{BEDF7B3C-33E9-EB4E-99DE-CD8FDB30882C}"/>
              </a:ext>
            </a:extLst>
          </p:cNvPr>
          <p:cNvSpPr>
            <a:spLocks noGrp="1"/>
          </p:cNvSpPr>
          <p:nvPr>
            <p:ph type="sldNum" sz="quarter" idx="12"/>
          </p:nvPr>
        </p:nvSpPr>
        <p:spPr/>
        <p:txBody>
          <a:bodyPr/>
          <a:lstStyle/>
          <a:p>
            <a:fld id="{CC880E0B-C886-FD44-97BB-D6802AD8013E}" type="slidenum">
              <a:rPr kumimoji="1" lang="zh-CN" altLang="en-US" smtClean="0"/>
              <a:t>‹#›</a:t>
            </a:fld>
            <a:endParaRPr kumimoji="1" lang="zh-CN" altLang="en-US"/>
          </a:p>
        </p:txBody>
      </p:sp>
    </p:spTree>
    <p:extLst>
      <p:ext uri="{BB962C8B-B14F-4D97-AF65-F5344CB8AC3E}">
        <p14:creationId xmlns:p14="http://schemas.microsoft.com/office/powerpoint/2010/main" val="2919814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0C1821-7BDE-7640-8F8A-D835580E2CF9}"/>
              </a:ext>
            </a:extLst>
          </p:cNvPr>
          <p:cNvSpPr>
            <a:spLocks noGrp="1"/>
          </p:cNvSpPr>
          <p:nvPr>
            <p:ph type="title"/>
          </p:nvPr>
        </p:nvSpPr>
        <p:spPr/>
        <p:txBody>
          <a:body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590F4E29-C755-354B-945D-B884C4225A6B}"/>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864BBD7-0FCA-9B40-B9EB-E3AF74FD1609}"/>
              </a:ext>
            </a:extLst>
          </p:cNvPr>
          <p:cNvSpPr>
            <a:spLocks noGrp="1"/>
          </p:cNvSpPr>
          <p:nvPr>
            <p:ph type="dt" sz="half" idx="10"/>
          </p:nvPr>
        </p:nvSpPr>
        <p:spPr>
          <a:xfrm>
            <a:off x="838200" y="6389158"/>
            <a:ext cx="2743200" cy="365125"/>
          </a:xfrm>
        </p:spPr>
        <p:txBody>
          <a:bodyPr/>
          <a:lstStyle/>
          <a:p>
            <a:fld id="{93A6F2AD-9348-5643-9A07-3C50A6D4DDC3}" type="datetime1">
              <a:rPr kumimoji="1" lang="zh-CN" altLang="en-US" smtClean="0"/>
              <a:t>2022/10/29</a:t>
            </a:fld>
            <a:endParaRPr kumimoji="1" lang="zh-CN" altLang="en-US"/>
          </a:p>
        </p:txBody>
      </p:sp>
      <p:sp>
        <p:nvSpPr>
          <p:cNvPr id="5" name="页脚占位符 4">
            <a:extLst>
              <a:ext uri="{FF2B5EF4-FFF2-40B4-BE49-F238E27FC236}">
                <a16:creationId xmlns:a16="http://schemas.microsoft.com/office/drawing/2014/main" id="{97DFBA1F-A771-AB4B-9293-335DC7DF7B0C}"/>
              </a:ext>
            </a:extLst>
          </p:cNvPr>
          <p:cNvSpPr>
            <a:spLocks noGrp="1"/>
          </p:cNvSpPr>
          <p:nvPr>
            <p:ph type="ftr" sz="quarter" idx="11"/>
          </p:nvPr>
        </p:nvSpPr>
        <p:spPr>
          <a:xfrm>
            <a:off x="4038600" y="6425259"/>
            <a:ext cx="4114800" cy="365125"/>
          </a:xfrm>
        </p:spPr>
        <p:txBody>
          <a:bodyPr/>
          <a:lstStyle/>
          <a:p>
            <a:r>
              <a:rPr kumimoji="1" lang="en-US" altLang="zh-CN" dirty="0"/>
              <a:t>1</a:t>
            </a:r>
            <a:endParaRPr kumimoji="1" lang="zh-CN" altLang="en-US" dirty="0"/>
          </a:p>
        </p:txBody>
      </p:sp>
      <p:sp>
        <p:nvSpPr>
          <p:cNvPr id="6" name="灯片编号占位符 5">
            <a:extLst>
              <a:ext uri="{FF2B5EF4-FFF2-40B4-BE49-F238E27FC236}">
                <a16:creationId xmlns:a16="http://schemas.microsoft.com/office/drawing/2014/main" id="{CAAC2393-4501-9D4C-A0C5-2BB44354AE1B}"/>
              </a:ext>
            </a:extLst>
          </p:cNvPr>
          <p:cNvSpPr>
            <a:spLocks noGrp="1"/>
          </p:cNvSpPr>
          <p:nvPr>
            <p:ph type="sldNum" sz="quarter" idx="12"/>
          </p:nvPr>
        </p:nvSpPr>
        <p:spPr>
          <a:xfrm>
            <a:off x="8610600" y="6425258"/>
            <a:ext cx="2743200" cy="365125"/>
          </a:xfrm>
        </p:spPr>
        <p:txBody>
          <a:bodyPr/>
          <a:lstStyle/>
          <a:p>
            <a:fld id="{CC880E0B-C886-FD44-97BB-D6802AD8013E}" type="slidenum">
              <a:rPr kumimoji="1" lang="zh-CN" altLang="en-US" smtClean="0"/>
              <a:t>‹#›</a:t>
            </a:fld>
            <a:endParaRPr kumimoji="1" lang="zh-CN" altLang="en-US"/>
          </a:p>
        </p:txBody>
      </p:sp>
      <p:sp>
        <p:nvSpPr>
          <p:cNvPr id="7" name="矩形 6">
            <a:extLst>
              <a:ext uri="{FF2B5EF4-FFF2-40B4-BE49-F238E27FC236}">
                <a16:creationId xmlns:a16="http://schemas.microsoft.com/office/drawing/2014/main" id="{713350C2-6043-064B-BA99-7289B8FF5577}"/>
              </a:ext>
            </a:extLst>
          </p:cNvPr>
          <p:cNvSpPr/>
          <p:nvPr userDrawn="1"/>
        </p:nvSpPr>
        <p:spPr>
          <a:xfrm>
            <a:off x="188843" y="1033670"/>
            <a:ext cx="11688418" cy="53226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3113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317A19-8EB7-6E4A-8CDA-2472F3DDC1D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dirty="0"/>
          </a:p>
        </p:txBody>
      </p:sp>
      <p:sp>
        <p:nvSpPr>
          <p:cNvPr id="3" name="文本占位符 2">
            <a:extLst>
              <a:ext uri="{FF2B5EF4-FFF2-40B4-BE49-F238E27FC236}">
                <a16:creationId xmlns:a16="http://schemas.microsoft.com/office/drawing/2014/main" id="{8ABFAE29-673D-934C-901B-9B82471B48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3683061-D8A4-B540-9907-A296A5C02C83}"/>
              </a:ext>
            </a:extLst>
          </p:cNvPr>
          <p:cNvSpPr>
            <a:spLocks noGrp="1"/>
          </p:cNvSpPr>
          <p:nvPr>
            <p:ph type="dt" sz="half" idx="10"/>
          </p:nvPr>
        </p:nvSpPr>
        <p:spPr/>
        <p:txBody>
          <a:bodyPr/>
          <a:lstStyle/>
          <a:p>
            <a:fld id="{85708879-858D-C446-97E0-34DC92C0FE5A}" type="datetime1">
              <a:rPr kumimoji="1" lang="zh-CN" altLang="en-US" smtClean="0"/>
              <a:t>2022/10/29</a:t>
            </a:fld>
            <a:endParaRPr kumimoji="1" lang="zh-CN" altLang="en-US"/>
          </a:p>
        </p:txBody>
      </p:sp>
      <p:sp>
        <p:nvSpPr>
          <p:cNvPr id="5" name="页脚占位符 4">
            <a:extLst>
              <a:ext uri="{FF2B5EF4-FFF2-40B4-BE49-F238E27FC236}">
                <a16:creationId xmlns:a16="http://schemas.microsoft.com/office/drawing/2014/main" id="{D5913484-E46F-214A-914D-19086122EE0D}"/>
              </a:ext>
            </a:extLst>
          </p:cNvPr>
          <p:cNvSpPr>
            <a:spLocks noGrp="1"/>
          </p:cNvSpPr>
          <p:nvPr>
            <p:ph type="ftr" sz="quarter" idx="11"/>
          </p:nvPr>
        </p:nvSpPr>
        <p:spPr/>
        <p:txBody>
          <a:bodyPr/>
          <a:lstStyle/>
          <a:p>
            <a:r>
              <a:rPr kumimoji="1" lang="en-US" altLang="zh-CN"/>
              <a:t>1</a:t>
            </a:r>
            <a:endParaRPr kumimoji="1" lang="zh-CN" altLang="en-US"/>
          </a:p>
        </p:txBody>
      </p:sp>
      <p:sp>
        <p:nvSpPr>
          <p:cNvPr id="6" name="灯片编号占位符 5">
            <a:extLst>
              <a:ext uri="{FF2B5EF4-FFF2-40B4-BE49-F238E27FC236}">
                <a16:creationId xmlns:a16="http://schemas.microsoft.com/office/drawing/2014/main" id="{D4087550-E8E4-0846-AAE5-9B4B390419DC}"/>
              </a:ext>
            </a:extLst>
          </p:cNvPr>
          <p:cNvSpPr>
            <a:spLocks noGrp="1"/>
          </p:cNvSpPr>
          <p:nvPr>
            <p:ph type="sldNum" sz="quarter" idx="12"/>
          </p:nvPr>
        </p:nvSpPr>
        <p:spPr/>
        <p:txBody>
          <a:bodyPr/>
          <a:lstStyle/>
          <a:p>
            <a:fld id="{CC880E0B-C886-FD44-97BB-D6802AD8013E}" type="slidenum">
              <a:rPr kumimoji="1" lang="zh-CN" altLang="en-US" smtClean="0"/>
              <a:t>‹#›</a:t>
            </a:fld>
            <a:endParaRPr kumimoji="1" lang="zh-CN" altLang="en-US"/>
          </a:p>
        </p:txBody>
      </p:sp>
    </p:spTree>
    <p:extLst>
      <p:ext uri="{BB962C8B-B14F-4D97-AF65-F5344CB8AC3E}">
        <p14:creationId xmlns:p14="http://schemas.microsoft.com/office/powerpoint/2010/main" val="1857255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5ABE9-CBDE-7744-9FEC-DF3DDA8A35C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7B0EE5C-2733-0F48-AEF5-9DD8A040FBF6}"/>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0214EEF-46C7-CD49-BA07-5454FCE10EE7}"/>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F8A0F742-9CE0-764F-BB9B-5508C28047A8}"/>
              </a:ext>
            </a:extLst>
          </p:cNvPr>
          <p:cNvSpPr>
            <a:spLocks noGrp="1"/>
          </p:cNvSpPr>
          <p:nvPr>
            <p:ph type="dt" sz="half" idx="10"/>
          </p:nvPr>
        </p:nvSpPr>
        <p:spPr/>
        <p:txBody>
          <a:bodyPr/>
          <a:lstStyle/>
          <a:p>
            <a:fld id="{C61305DE-4892-884D-B00C-12329542E1FB}" type="datetime1">
              <a:rPr kumimoji="1" lang="zh-CN" altLang="en-US" smtClean="0"/>
              <a:t>2022/10/29</a:t>
            </a:fld>
            <a:endParaRPr kumimoji="1" lang="zh-CN" altLang="en-US"/>
          </a:p>
        </p:txBody>
      </p:sp>
      <p:sp>
        <p:nvSpPr>
          <p:cNvPr id="6" name="页脚占位符 5">
            <a:extLst>
              <a:ext uri="{FF2B5EF4-FFF2-40B4-BE49-F238E27FC236}">
                <a16:creationId xmlns:a16="http://schemas.microsoft.com/office/drawing/2014/main" id="{86268DEC-2053-6B40-8C4F-F6860176700B}"/>
              </a:ext>
            </a:extLst>
          </p:cNvPr>
          <p:cNvSpPr>
            <a:spLocks noGrp="1"/>
          </p:cNvSpPr>
          <p:nvPr>
            <p:ph type="ftr" sz="quarter" idx="11"/>
          </p:nvPr>
        </p:nvSpPr>
        <p:spPr/>
        <p:txBody>
          <a:bodyPr/>
          <a:lstStyle/>
          <a:p>
            <a:r>
              <a:rPr kumimoji="1" lang="en-US" altLang="zh-CN"/>
              <a:t>1</a:t>
            </a:r>
            <a:endParaRPr kumimoji="1" lang="zh-CN" altLang="en-US"/>
          </a:p>
        </p:txBody>
      </p:sp>
      <p:sp>
        <p:nvSpPr>
          <p:cNvPr id="7" name="灯片编号占位符 6">
            <a:extLst>
              <a:ext uri="{FF2B5EF4-FFF2-40B4-BE49-F238E27FC236}">
                <a16:creationId xmlns:a16="http://schemas.microsoft.com/office/drawing/2014/main" id="{44868F18-8EDB-D740-9BAA-64BE1B9FF80D}"/>
              </a:ext>
            </a:extLst>
          </p:cNvPr>
          <p:cNvSpPr>
            <a:spLocks noGrp="1"/>
          </p:cNvSpPr>
          <p:nvPr>
            <p:ph type="sldNum" sz="quarter" idx="12"/>
          </p:nvPr>
        </p:nvSpPr>
        <p:spPr/>
        <p:txBody>
          <a:bodyPr/>
          <a:lstStyle/>
          <a:p>
            <a:fld id="{CC880E0B-C886-FD44-97BB-D6802AD8013E}" type="slidenum">
              <a:rPr kumimoji="1" lang="zh-CN" altLang="en-US" smtClean="0"/>
              <a:t>‹#›</a:t>
            </a:fld>
            <a:endParaRPr kumimoji="1" lang="zh-CN" altLang="en-US"/>
          </a:p>
        </p:txBody>
      </p:sp>
    </p:spTree>
    <p:extLst>
      <p:ext uri="{BB962C8B-B14F-4D97-AF65-F5344CB8AC3E}">
        <p14:creationId xmlns:p14="http://schemas.microsoft.com/office/powerpoint/2010/main" val="3926119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F8F46-DB04-FC48-A9C4-1E372A54FBA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E41EE80-5E04-134F-83A1-5B4EB9E09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EBC00BB-D7B9-BA4F-8EA1-E20383EFF93A}"/>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F1088C2E-5A16-CD47-9C68-3650C3D40E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869BA85F-2A4E-9941-BE2B-687A8C2911B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DFA115A-7582-034E-AB16-36FBA3BFF9FB}"/>
              </a:ext>
            </a:extLst>
          </p:cNvPr>
          <p:cNvSpPr>
            <a:spLocks noGrp="1"/>
          </p:cNvSpPr>
          <p:nvPr>
            <p:ph type="dt" sz="half" idx="10"/>
          </p:nvPr>
        </p:nvSpPr>
        <p:spPr/>
        <p:txBody>
          <a:bodyPr/>
          <a:lstStyle/>
          <a:p>
            <a:fld id="{765C58C7-69EA-CA4E-942E-99D766FFD978}" type="datetime1">
              <a:rPr kumimoji="1" lang="zh-CN" altLang="en-US" smtClean="0"/>
              <a:t>2022/10/29</a:t>
            </a:fld>
            <a:endParaRPr kumimoji="1" lang="zh-CN" altLang="en-US"/>
          </a:p>
        </p:txBody>
      </p:sp>
      <p:sp>
        <p:nvSpPr>
          <p:cNvPr id="8" name="页脚占位符 7">
            <a:extLst>
              <a:ext uri="{FF2B5EF4-FFF2-40B4-BE49-F238E27FC236}">
                <a16:creationId xmlns:a16="http://schemas.microsoft.com/office/drawing/2014/main" id="{E6F74185-E033-354C-AF4A-76C8CA563539}"/>
              </a:ext>
            </a:extLst>
          </p:cNvPr>
          <p:cNvSpPr>
            <a:spLocks noGrp="1"/>
          </p:cNvSpPr>
          <p:nvPr>
            <p:ph type="ftr" sz="quarter" idx="11"/>
          </p:nvPr>
        </p:nvSpPr>
        <p:spPr/>
        <p:txBody>
          <a:bodyPr/>
          <a:lstStyle/>
          <a:p>
            <a:r>
              <a:rPr kumimoji="1" lang="en-US" altLang="zh-CN"/>
              <a:t>1</a:t>
            </a:r>
            <a:endParaRPr kumimoji="1" lang="zh-CN" altLang="en-US"/>
          </a:p>
        </p:txBody>
      </p:sp>
      <p:sp>
        <p:nvSpPr>
          <p:cNvPr id="9" name="灯片编号占位符 8">
            <a:extLst>
              <a:ext uri="{FF2B5EF4-FFF2-40B4-BE49-F238E27FC236}">
                <a16:creationId xmlns:a16="http://schemas.microsoft.com/office/drawing/2014/main" id="{A8696D8B-2D3D-384C-83E0-B0C35349670B}"/>
              </a:ext>
            </a:extLst>
          </p:cNvPr>
          <p:cNvSpPr>
            <a:spLocks noGrp="1"/>
          </p:cNvSpPr>
          <p:nvPr>
            <p:ph type="sldNum" sz="quarter" idx="12"/>
          </p:nvPr>
        </p:nvSpPr>
        <p:spPr/>
        <p:txBody>
          <a:bodyPr/>
          <a:lstStyle/>
          <a:p>
            <a:fld id="{CC880E0B-C886-FD44-97BB-D6802AD8013E}" type="slidenum">
              <a:rPr kumimoji="1" lang="zh-CN" altLang="en-US" smtClean="0"/>
              <a:t>‹#›</a:t>
            </a:fld>
            <a:endParaRPr kumimoji="1" lang="zh-CN" altLang="en-US"/>
          </a:p>
        </p:txBody>
      </p:sp>
    </p:spTree>
    <p:extLst>
      <p:ext uri="{BB962C8B-B14F-4D97-AF65-F5344CB8AC3E}">
        <p14:creationId xmlns:p14="http://schemas.microsoft.com/office/powerpoint/2010/main" val="1384788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1D215-BEFE-A847-9486-6A48B222E8E0}"/>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DB87E177-50CA-3F43-AC29-67ED15571C1B}"/>
              </a:ext>
            </a:extLst>
          </p:cNvPr>
          <p:cNvSpPr>
            <a:spLocks noGrp="1"/>
          </p:cNvSpPr>
          <p:nvPr>
            <p:ph type="dt" sz="half" idx="10"/>
          </p:nvPr>
        </p:nvSpPr>
        <p:spPr/>
        <p:txBody>
          <a:bodyPr/>
          <a:lstStyle/>
          <a:p>
            <a:fld id="{8462C596-0A02-0C42-93B4-EA3893208DB0}" type="datetime1">
              <a:rPr kumimoji="1" lang="zh-CN" altLang="en-US" smtClean="0"/>
              <a:t>2022/10/29</a:t>
            </a:fld>
            <a:endParaRPr kumimoji="1" lang="zh-CN" altLang="en-US"/>
          </a:p>
        </p:txBody>
      </p:sp>
      <p:sp>
        <p:nvSpPr>
          <p:cNvPr id="4" name="页脚占位符 3">
            <a:extLst>
              <a:ext uri="{FF2B5EF4-FFF2-40B4-BE49-F238E27FC236}">
                <a16:creationId xmlns:a16="http://schemas.microsoft.com/office/drawing/2014/main" id="{1E6BE9BE-6BFD-5B4D-B053-68889F63D5AB}"/>
              </a:ext>
            </a:extLst>
          </p:cNvPr>
          <p:cNvSpPr>
            <a:spLocks noGrp="1"/>
          </p:cNvSpPr>
          <p:nvPr>
            <p:ph type="ftr" sz="quarter" idx="11"/>
          </p:nvPr>
        </p:nvSpPr>
        <p:spPr/>
        <p:txBody>
          <a:bodyPr/>
          <a:lstStyle/>
          <a:p>
            <a:r>
              <a:rPr kumimoji="1" lang="en-US" altLang="zh-CN"/>
              <a:t>1</a:t>
            </a:r>
            <a:endParaRPr kumimoji="1" lang="zh-CN" altLang="en-US"/>
          </a:p>
        </p:txBody>
      </p:sp>
      <p:sp>
        <p:nvSpPr>
          <p:cNvPr id="5" name="灯片编号占位符 4">
            <a:extLst>
              <a:ext uri="{FF2B5EF4-FFF2-40B4-BE49-F238E27FC236}">
                <a16:creationId xmlns:a16="http://schemas.microsoft.com/office/drawing/2014/main" id="{C95553C0-F123-2A4F-BCD8-62D2BFBE6F99}"/>
              </a:ext>
            </a:extLst>
          </p:cNvPr>
          <p:cNvSpPr>
            <a:spLocks noGrp="1"/>
          </p:cNvSpPr>
          <p:nvPr>
            <p:ph type="sldNum" sz="quarter" idx="12"/>
          </p:nvPr>
        </p:nvSpPr>
        <p:spPr/>
        <p:txBody>
          <a:bodyPr/>
          <a:lstStyle/>
          <a:p>
            <a:fld id="{CC880E0B-C886-FD44-97BB-D6802AD8013E}" type="slidenum">
              <a:rPr kumimoji="1" lang="zh-CN" altLang="en-US" smtClean="0"/>
              <a:t>‹#›</a:t>
            </a:fld>
            <a:endParaRPr kumimoji="1" lang="zh-CN" altLang="en-US"/>
          </a:p>
        </p:txBody>
      </p:sp>
    </p:spTree>
    <p:extLst>
      <p:ext uri="{BB962C8B-B14F-4D97-AF65-F5344CB8AC3E}">
        <p14:creationId xmlns:p14="http://schemas.microsoft.com/office/powerpoint/2010/main" val="348724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52705C1-5383-E148-A836-B76EB492FF63}"/>
              </a:ext>
            </a:extLst>
          </p:cNvPr>
          <p:cNvSpPr>
            <a:spLocks noGrp="1"/>
          </p:cNvSpPr>
          <p:nvPr>
            <p:ph type="dt" sz="half" idx="10"/>
          </p:nvPr>
        </p:nvSpPr>
        <p:spPr/>
        <p:txBody>
          <a:bodyPr/>
          <a:lstStyle/>
          <a:p>
            <a:fld id="{9D60CAF8-3FF8-9D4E-8056-11CAE3236FB3}" type="datetime1">
              <a:rPr kumimoji="1" lang="zh-CN" altLang="en-US" smtClean="0"/>
              <a:t>2022/10/29</a:t>
            </a:fld>
            <a:endParaRPr kumimoji="1" lang="zh-CN" altLang="en-US"/>
          </a:p>
        </p:txBody>
      </p:sp>
      <p:sp>
        <p:nvSpPr>
          <p:cNvPr id="3" name="页脚占位符 2">
            <a:extLst>
              <a:ext uri="{FF2B5EF4-FFF2-40B4-BE49-F238E27FC236}">
                <a16:creationId xmlns:a16="http://schemas.microsoft.com/office/drawing/2014/main" id="{A1FB0A4A-305A-7D46-B82D-44B945C185BC}"/>
              </a:ext>
            </a:extLst>
          </p:cNvPr>
          <p:cNvSpPr>
            <a:spLocks noGrp="1"/>
          </p:cNvSpPr>
          <p:nvPr>
            <p:ph type="ftr" sz="quarter" idx="11"/>
          </p:nvPr>
        </p:nvSpPr>
        <p:spPr/>
        <p:txBody>
          <a:bodyPr/>
          <a:lstStyle/>
          <a:p>
            <a:r>
              <a:rPr kumimoji="1" lang="en-US" altLang="zh-CN"/>
              <a:t>1</a:t>
            </a:r>
            <a:endParaRPr kumimoji="1" lang="zh-CN" altLang="en-US"/>
          </a:p>
        </p:txBody>
      </p:sp>
      <p:sp>
        <p:nvSpPr>
          <p:cNvPr id="4" name="灯片编号占位符 3">
            <a:extLst>
              <a:ext uri="{FF2B5EF4-FFF2-40B4-BE49-F238E27FC236}">
                <a16:creationId xmlns:a16="http://schemas.microsoft.com/office/drawing/2014/main" id="{E8F78071-0814-9443-AE38-41A192B86F57}"/>
              </a:ext>
            </a:extLst>
          </p:cNvPr>
          <p:cNvSpPr>
            <a:spLocks noGrp="1"/>
          </p:cNvSpPr>
          <p:nvPr>
            <p:ph type="sldNum" sz="quarter" idx="12"/>
          </p:nvPr>
        </p:nvSpPr>
        <p:spPr/>
        <p:txBody>
          <a:bodyPr/>
          <a:lstStyle/>
          <a:p>
            <a:fld id="{CC880E0B-C886-FD44-97BB-D6802AD8013E}" type="slidenum">
              <a:rPr kumimoji="1" lang="zh-CN" altLang="en-US" smtClean="0"/>
              <a:t>‹#›</a:t>
            </a:fld>
            <a:endParaRPr kumimoji="1" lang="zh-CN" altLang="en-US"/>
          </a:p>
        </p:txBody>
      </p:sp>
    </p:spTree>
    <p:extLst>
      <p:ext uri="{BB962C8B-B14F-4D97-AF65-F5344CB8AC3E}">
        <p14:creationId xmlns:p14="http://schemas.microsoft.com/office/powerpoint/2010/main" val="204736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A9601-0661-554F-B883-D2FE22CAD1E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0907272-FDED-1E4D-837D-88C287DC3D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C013B9F-56D9-C245-B0DD-8B2DCEA1E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01273ED-2796-4E44-A1EE-0D6505C73CAD}"/>
              </a:ext>
            </a:extLst>
          </p:cNvPr>
          <p:cNvSpPr>
            <a:spLocks noGrp="1"/>
          </p:cNvSpPr>
          <p:nvPr>
            <p:ph type="dt" sz="half" idx="10"/>
          </p:nvPr>
        </p:nvSpPr>
        <p:spPr/>
        <p:txBody>
          <a:bodyPr/>
          <a:lstStyle/>
          <a:p>
            <a:fld id="{122FB925-070A-4B44-8AF4-2C2DE7CB665C}" type="datetime1">
              <a:rPr kumimoji="1" lang="zh-CN" altLang="en-US" smtClean="0"/>
              <a:t>2022/10/29</a:t>
            </a:fld>
            <a:endParaRPr kumimoji="1" lang="zh-CN" altLang="en-US"/>
          </a:p>
        </p:txBody>
      </p:sp>
      <p:sp>
        <p:nvSpPr>
          <p:cNvPr id="6" name="页脚占位符 5">
            <a:extLst>
              <a:ext uri="{FF2B5EF4-FFF2-40B4-BE49-F238E27FC236}">
                <a16:creationId xmlns:a16="http://schemas.microsoft.com/office/drawing/2014/main" id="{049676A3-0DEC-B54D-8D94-7E90BE4D51C6}"/>
              </a:ext>
            </a:extLst>
          </p:cNvPr>
          <p:cNvSpPr>
            <a:spLocks noGrp="1"/>
          </p:cNvSpPr>
          <p:nvPr>
            <p:ph type="ftr" sz="quarter" idx="11"/>
          </p:nvPr>
        </p:nvSpPr>
        <p:spPr/>
        <p:txBody>
          <a:bodyPr/>
          <a:lstStyle/>
          <a:p>
            <a:r>
              <a:rPr kumimoji="1" lang="en-US" altLang="zh-CN"/>
              <a:t>1</a:t>
            </a:r>
            <a:endParaRPr kumimoji="1" lang="zh-CN" altLang="en-US"/>
          </a:p>
        </p:txBody>
      </p:sp>
      <p:sp>
        <p:nvSpPr>
          <p:cNvPr id="7" name="灯片编号占位符 6">
            <a:extLst>
              <a:ext uri="{FF2B5EF4-FFF2-40B4-BE49-F238E27FC236}">
                <a16:creationId xmlns:a16="http://schemas.microsoft.com/office/drawing/2014/main" id="{7BAB5688-927A-9E45-BF4E-132E0E61D2EB}"/>
              </a:ext>
            </a:extLst>
          </p:cNvPr>
          <p:cNvSpPr>
            <a:spLocks noGrp="1"/>
          </p:cNvSpPr>
          <p:nvPr>
            <p:ph type="sldNum" sz="quarter" idx="12"/>
          </p:nvPr>
        </p:nvSpPr>
        <p:spPr/>
        <p:txBody>
          <a:bodyPr/>
          <a:lstStyle/>
          <a:p>
            <a:fld id="{CC880E0B-C886-FD44-97BB-D6802AD8013E}" type="slidenum">
              <a:rPr kumimoji="1" lang="zh-CN" altLang="en-US" smtClean="0"/>
              <a:t>‹#›</a:t>
            </a:fld>
            <a:endParaRPr kumimoji="1" lang="zh-CN" altLang="en-US"/>
          </a:p>
        </p:txBody>
      </p:sp>
    </p:spTree>
    <p:extLst>
      <p:ext uri="{BB962C8B-B14F-4D97-AF65-F5344CB8AC3E}">
        <p14:creationId xmlns:p14="http://schemas.microsoft.com/office/powerpoint/2010/main" val="1412173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6B917-39FF-A74B-A820-625BB9E69C5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436D717-99EE-2648-B3FC-BFF0DF68CC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a:extLst>
              <a:ext uri="{FF2B5EF4-FFF2-40B4-BE49-F238E27FC236}">
                <a16:creationId xmlns:a16="http://schemas.microsoft.com/office/drawing/2014/main" id="{5A6A2E04-32FA-2C43-815A-32A8D323C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EACA642-41D6-754E-A973-AF054A0F2671}"/>
              </a:ext>
            </a:extLst>
          </p:cNvPr>
          <p:cNvSpPr>
            <a:spLocks noGrp="1"/>
          </p:cNvSpPr>
          <p:nvPr>
            <p:ph type="dt" sz="half" idx="10"/>
          </p:nvPr>
        </p:nvSpPr>
        <p:spPr/>
        <p:txBody>
          <a:bodyPr/>
          <a:lstStyle/>
          <a:p>
            <a:fld id="{EF18A210-8C97-0E4A-925E-077C63DAF57F}" type="datetime1">
              <a:rPr kumimoji="1" lang="zh-CN" altLang="en-US" smtClean="0"/>
              <a:t>2022/10/29</a:t>
            </a:fld>
            <a:endParaRPr kumimoji="1" lang="zh-CN" altLang="en-US"/>
          </a:p>
        </p:txBody>
      </p:sp>
      <p:sp>
        <p:nvSpPr>
          <p:cNvPr id="6" name="页脚占位符 5">
            <a:extLst>
              <a:ext uri="{FF2B5EF4-FFF2-40B4-BE49-F238E27FC236}">
                <a16:creationId xmlns:a16="http://schemas.microsoft.com/office/drawing/2014/main" id="{2DC0FE2F-F750-C846-968C-F397EAE4ED07}"/>
              </a:ext>
            </a:extLst>
          </p:cNvPr>
          <p:cNvSpPr>
            <a:spLocks noGrp="1"/>
          </p:cNvSpPr>
          <p:nvPr>
            <p:ph type="ftr" sz="quarter" idx="11"/>
          </p:nvPr>
        </p:nvSpPr>
        <p:spPr/>
        <p:txBody>
          <a:bodyPr/>
          <a:lstStyle/>
          <a:p>
            <a:r>
              <a:rPr kumimoji="1" lang="en-US" altLang="zh-CN"/>
              <a:t>1</a:t>
            </a:r>
            <a:endParaRPr kumimoji="1" lang="zh-CN" altLang="en-US"/>
          </a:p>
        </p:txBody>
      </p:sp>
      <p:sp>
        <p:nvSpPr>
          <p:cNvPr id="7" name="灯片编号占位符 6">
            <a:extLst>
              <a:ext uri="{FF2B5EF4-FFF2-40B4-BE49-F238E27FC236}">
                <a16:creationId xmlns:a16="http://schemas.microsoft.com/office/drawing/2014/main" id="{635DD58F-789F-7743-BA7E-4BE65A280263}"/>
              </a:ext>
            </a:extLst>
          </p:cNvPr>
          <p:cNvSpPr>
            <a:spLocks noGrp="1"/>
          </p:cNvSpPr>
          <p:nvPr>
            <p:ph type="sldNum" sz="quarter" idx="12"/>
          </p:nvPr>
        </p:nvSpPr>
        <p:spPr/>
        <p:txBody>
          <a:bodyPr/>
          <a:lstStyle/>
          <a:p>
            <a:fld id="{CC880E0B-C886-FD44-97BB-D6802AD8013E}" type="slidenum">
              <a:rPr kumimoji="1" lang="zh-CN" altLang="en-US" smtClean="0"/>
              <a:t>‹#›</a:t>
            </a:fld>
            <a:endParaRPr kumimoji="1" lang="zh-CN" altLang="en-US"/>
          </a:p>
        </p:txBody>
      </p:sp>
    </p:spTree>
    <p:extLst>
      <p:ext uri="{BB962C8B-B14F-4D97-AF65-F5344CB8AC3E}">
        <p14:creationId xmlns:p14="http://schemas.microsoft.com/office/powerpoint/2010/main" val="3948205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49016B7-7481-514C-B432-08C0F409AD27}"/>
              </a:ext>
            </a:extLst>
          </p:cNvPr>
          <p:cNvSpPr>
            <a:spLocks noGrp="1"/>
          </p:cNvSpPr>
          <p:nvPr>
            <p:ph type="title"/>
          </p:nvPr>
        </p:nvSpPr>
        <p:spPr>
          <a:xfrm>
            <a:off x="0" y="25261"/>
            <a:ext cx="10515600" cy="921508"/>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1B9CAB9B-22CD-A84A-814D-61629F2BC9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BEF02F60-53C9-1B43-904E-D843122B71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A859B-663B-6048-8E6D-88879517DBCC}" type="datetime1">
              <a:rPr kumimoji="1" lang="zh-CN" altLang="en-US" smtClean="0"/>
              <a:t>2022/10/29</a:t>
            </a:fld>
            <a:endParaRPr kumimoji="1" lang="zh-CN" altLang="en-US"/>
          </a:p>
        </p:txBody>
      </p:sp>
      <p:sp>
        <p:nvSpPr>
          <p:cNvPr id="5" name="页脚占位符 4">
            <a:extLst>
              <a:ext uri="{FF2B5EF4-FFF2-40B4-BE49-F238E27FC236}">
                <a16:creationId xmlns:a16="http://schemas.microsoft.com/office/drawing/2014/main" id="{E697F5AC-8751-594D-9253-2F3210B4E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a:t>1</a:t>
            </a:r>
            <a:endParaRPr kumimoji="1" lang="zh-CN" altLang="en-US"/>
          </a:p>
        </p:txBody>
      </p:sp>
      <p:sp>
        <p:nvSpPr>
          <p:cNvPr id="6" name="灯片编号占位符 5">
            <a:extLst>
              <a:ext uri="{FF2B5EF4-FFF2-40B4-BE49-F238E27FC236}">
                <a16:creationId xmlns:a16="http://schemas.microsoft.com/office/drawing/2014/main" id="{0EC1B3B2-D009-194D-8049-7FEDB5EDD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880E0B-C886-FD44-97BB-D6802AD8013E}" type="slidenum">
              <a:rPr kumimoji="1" lang="zh-CN" altLang="en-US" smtClean="0"/>
              <a:t>‹#›</a:t>
            </a:fld>
            <a:endParaRPr kumimoji="1" lang="zh-CN" altLang="en-US"/>
          </a:p>
        </p:txBody>
      </p:sp>
    </p:spTree>
    <p:extLst>
      <p:ext uri="{BB962C8B-B14F-4D97-AF65-F5344CB8AC3E}">
        <p14:creationId xmlns:p14="http://schemas.microsoft.com/office/powerpoint/2010/main" val="1291193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Palatino Linotype" panose="02040502050505030304" pitchFamily="18" charset="0"/>
          <a:ea typeface="+mj-ea"/>
          <a:cs typeface="Arial Hebrew"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alatino" pitchFamily="2" charset="0"/>
          <a:ea typeface="Palatino"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alatino" pitchFamily="2" charset="0"/>
          <a:ea typeface="Palatino"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alatino" pitchFamily="2" charset="0"/>
          <a:ea typeface="Palatino"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latino" pitchFamily="2" charset="0"/>
          <a:ea typeface="Palatino"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latino" pitchFamily="2" charset="0"/>
          <a:ea typeface="Palatin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emf"/><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emf"/><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1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C8257-2DB5-8748-88D0-B4561A83AFE6}"/>
              </a:ext>
            </a:extLst>
          </p:cNvPr>
          <p:cNvSpPr>
            <a:spLocks noGrp="1"/>
          </p:cNvSpPr>
          <p:nvPr>
            <p:ph type="ctrTitle"/>
          </p:nvPr>
        </p:nvSpPr>
        <p:spPr>
          <a:xfrm>
            <a:off x="705016" y="136525"/>
            <a:ext cx="10781968" cy="1825537"/>
          </a:xfrm>
        </p:spPr>
        <p:txBody>
          <a:bodyPr>
            <a:normAutofit fontScale="90000"/>
          </a:bodyPr>
          <a:lstStyle/>
          <a:p>
            <a:r>
              <a:rPr lang="en-US" altLang="zh-CN" sz="4800" b="0" dirty="0">
                <a:latin typeface="Times New Roman" panose="02020603050405020304" pitchFamily="18" charset="0"/>
                <a:cs typeface="Times New Roman" panose="02020603050405020304" pitchFamily="18" charset="0"/>
              </a:rPr>
              <a:t>Robust </a:t>
            </a:r>
            <a:r>
              <a:rPr lang="en-US" altLang="zh-CN" sz="4800" b="0" i="1" dirty="0">
                <a:latin typeface="Times New Roman" panose="02020603050405020304" pitchFamily="18" charset="0"/>
                <a:cs typeface="Times New Roman" panose="02020603050405020304" pitchFamily="18" charset="0"/>
              </a:rPr>
              <a:t>d</a:t>
            </a:r>
            <a:r>
              <a:rPr lang="en-US" altLang="zh-CN" sz="4800" b="0" dirty="0">
                <a:latin typeface="Times New Roman" panose="02020603050405020304" pitchFamily="18" charset="0"/>
                <a:cs typeface="Times New Roman" panose="02020603050405020304" pitchFamily="18" charset="0"/>
              </a:rPr>
              <a:t>-wave superconductivity from the </a:t>
            </a:r>
            <a:r>
              <a:rPr lang="en-US" altLang="zh-CN" sz="4800" b="0" dirty="0" err="1">
                <a:latin typeface="Times New Roman" panose="02020603050405020304" pitchFamily="18" charset="0"/>
                <a:cs typeface="Times New Roman" panose="02020603050405020304" pitchFamily="18" charset="0"/>
              </a:rPr>
              <a:t>Su</a:t>
            </a:r>
            <a:r>
              <a:rPr lang="en-US" altLang="zh-CN" sz="4800" b="0" dirty="0">
                <a:latin typeface="Times New Roman" panose="02020603050405020304" pitchFamily="18" charset="0"/>
                <a:cs typeface="Times New Roman" panose="02020603050405020304" pitchFamily="18" charset="0"/>
              </a:rPr>
              <a:t>-Schrieffer-</a:t>
            </a:r>
            <a:r>
              <a:rPr lang="en-US" altLang="zh-CN" sz="4800" b="0" dirty="0" err="1">
                <a:latin typeface="Times New Roman" panose="02020603050405020304" pitchFamily="18" charset="0"/>
                <a:cs typeface="Times New Roman" panose="02020603050405020304" pitchFamily="18" charset="0"/>
              </a:rPr>
              <a:t>Heeger</a:t>
            </a:r>
            <a:r>
              <a:rPr lang="en-US" altLang="zh-CN" sz="4800" b="0" dirty="0">
                <a:latin typeface="Times New Roman" panose="02020603050405020304" pitchFamily="18" charset="0"/>
                <a:cs typeface="Times New Roman" panose="02020603050405020304" pitchFamily="18" charset="0"/>
              </a:rPr>
              <a:t>-Hubbard model: possible route to high-temperature superconductivity </a:t>
            </a:r>
          </a:p>
        </p:txBody>
      </p:sp>
      <p:sp>
        <p:nvSpPr>
          <p:cNvPr id="7" name="副标题 6">
            <a:extLst>
              <a:ext uri="{FF2B5EF4-FFF2-40B4-BE49-F238E27FC236}">
                <a16:creationId xmlns:a16="http://schemas.microsoft.com/office/drawing/2014/main" id="{82FF51F5-30EA-AA48-A80F-2AF99C416777}"/>
              </a:ext>
            </a:extLst>
          </p:cNvPr>
          <p:cNvSpPr>
            <a:spLocks noGrp="1"/>
          </p:cNvSpPr>
          <p:nvPr>
            <p:ph type="subTitle" idx="1"/>
          </p:nvPr>
        </p:nvSpPr>
        <p:spPr>
          <a:xfrm>
            <a:off x="1498600" y="2051853"/>
            <a:ext cx="9194800" cy="1440240"/>
          </a:xfrm>
        </p:spPr>
        <p:txBody>
          <a:bodyPr/>
          <a:lstStyle/>
          <a:p>
            <a:r>
              <a:rPr lang="en-US" altLang="zh-CN" b="1" dirty="0">
                <a:latin typeface="Palatino Linotype" panose="02040502050505030304" pitchFamily="18" charset="0"/>
                <a:cs typeface="Arial Hebrew" pitchFamily="2" charset="-79"/>
              </a:rPr>
              <a:t>Hao-Xin Wang</a:t>
            </a:r>
            <a:endParaRPr lang="en-US" altLang="zh-CN" dirty="0">
              <a:latin typeface="Palatino Linotype" panose="02040502050505030304" pitchFamily="18" charset="0"/>
              <a:cs typeface="Arial Hebrew" pitchFamily="2" charset="-79"/>
            </a:endParaRPr>
          </a:p>
          <a:p>
            <a:r>
              <a:rPr lang="en-US" altLang="zh-CN" dirty="0">
                <a:latin typeface="Times New Roman" panose="02020603050405020304" pitchFamily="18" charset="0"/>
                <a:cs typeface="Times New Roman" panose="02020603050405020304" pitchFamily="18" charset="0"/>
              </a:rPr>
              <a:t>Tsinghua University</a:t>
            </a:r>
          </a:p>
          <a:p>
            <a:r>
              <a:rPr lang="en-US" altLang="zh-CN" dirty="0">
                <a:latin typeface="Century Gothic" panose="020B0502020202020204" pitchFamily="34" charset="0"/>
                <a:cs typeface="Arial Hebrew" pitchFamily="2" charset="-79"/>
              </a:rPr>
              <a:t>Oct 31</a:t>
            </a:r>
            <a:r>
              <a:rPr lang="en-US" altLang="zh-CN" baseline="30000" dirty="0">
                <a:latin typeface="Century Gothic" panose="020B0502020202020204" pitchFamily="34" charset="0"/>
                <a:cs typeface="Arial Hebrew" pitchFamily="2" charset="-79"/>
              </a:rPr>
              <a:t>st</a:t>
            </a:r>
            <a:r>
              <a:rPr lang="en-US" altLang="zh-CN" dirty="0">
                <a:latin typeface="Century Gothic" panose="020B0502020202020204" pitchFamily="34" charset="0"/>
                <a:cs typeface="Arial Hebrew" pitchFamily="2" charset="-79"/>
              </a:rPr>
              <a:t> , 2022</a:t>
            </a:r>
            <a:endParaRPr lang="zh-CN" altLang="en-US" dirty="0">
              <a:latin typeface="Century Gothic" panose="020B0502020202020204" pitchFamily="34" charset="0"/>
              <a:cs typeface="Arial Hebrew" pitchFamily="2" charset="-79"/>
            </a:endParaRPr>
          </a:p>
        </p:txBody>
      </p:sp>
      <p:sp>
        <p:nvSpPr>
          <p:cNvPr id="8" name="灯片编号占位符 7">
            <a:extLst>
              <a:ext uri="{FF2B5EF4-FFF2-40B4-BE49-F238E27FC236}">
                <a16:creationId xmlns:a16="http://schemas.microsoft.com/office/drawing/2014/main" id="{32681884-766D-3449-8AF0-1318FE996DFE}"/>
              </a:ext>
            </a:extLst>
          </p:cNvPr>
          <p:cNvSpPr>
            <a:spLocks noGrp="1"/>
          </p:cNvSpPr>
          <p:nvPr>
            <p:ph type="sldNum" sz="quarter" idx="12"/>
          </p:nvPr>
        </p:nvSpPr>
        <p:spPr/>
        <p:txBody>
          <a:bodyPr/>
          <a:lstStyle/>
          <a:p>
            <a:fld id="{CC880E0B-C886-FD44-97BB-D6802AD8013E}" type="slidenum">
              <a:rPr kumimoji="1" lang="zh-CN" altLang="en-US" smtClean="0"/>
              <a:t>0</a:t>
            </a:fld>
            <a:endParaRPr kumimoji="1" lang="zh-CN" altLang="en-US"/>
          </a:p>
        </p:txBody>
      </p:sp>
      <p:pic>
        <p:nvPicPr>
          <p:cNvPr id="2050" name="Picture 2">
            <a:extLst>
              <a:ext uri="{FF2B5EF4-FFF2-40B4-BE49-F238E27FC236}">
                <a16:creationId xmlns:a16="http://schemas.microsoft.com/office/drawing/2014/main" id="{647E1001-EB81-3E4D-88BC-BF78C1CDA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948" y="4043067"/>
            <a:ext cx="1507067" cy="212496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F6CCDD7-4153-3D41-B1BF-7C01EF214D25}"/>
              </a:ext>
            </a:extLst>
          </p:cNvPr>
          <p:cNvSpPr txBox="1"/>
          <p:nvPr/>
        </p:nvSpPr>
        <p:spPr>
          <a:xfrm>
            <a:off x="3175894" y="6252389"/>
            <a:ext cx="3490759" cy="646331"/>
          </a:xfrm>
          <a:prstGeom prst="rect">
            <a:avLst/>
          </a:prstGeom>
          <a:noFill/>
        </p:spPr>
        <p:txBody>
          <a:bodyPr wrap="square">
            <a:spAutoFit/>
          </a:bodyPr>
          <a:lstStyle/>
          <a:p>
            <a:r>
              <a:rPr lang="en-US" altLang="zh-CN" b="1" dirty="0" err="1">
                <a:latin typeface="Century Gothic" panose="020B0502020202020204" pitchFamily="34" charset="0"/>
                <a:cs typeface="Arial Hebrew" pitchFamily="2" charset="-79"/>
              </a:rPr>
              <a:t>Yifan</a:t>
            </a:r>
            <a:r>
              <a:rPr lang="en-US" altLang="zh-CN" b="1" dirty="0">
                <a:latin typeface="Century Gothic" panose="020B0502020202020204" pitchFamily="34" charset="0"/>
                <a:cs typeface="Arial Hebrew" pitchFamily="2" charset="-79"/>
              </a:rPr>
              <a:t> Jiang</a:t>
            </a:r>
          </a:p>
          <a:p>
            <a:r>
              <a:rPr lang="en-US" altLang="zh-CN" b="1" dirty="0">
                <a:latin typeface="Century Gothic" panose="020B0502020202020204" pitchFamily="34" charset="0"/>
                <a:cs typeface="Arial Hebrew" pitchFamily="2" charset="-79"/>
              </a:rPr>
              <a:t>(</a:t>
            </a:r>
            <a:r>
              <a:rPr lang="en-US" altLang="zh-CN" b="1" dirty="0" err="1">
                <a:latin typeface="Century Gothic" panose="020B0502020202020204" pitchFamily="34" charset="0"/>
                <a:cs typeface="Arial Hebrew" pitchFamily="2" charset="-79"/>
              </a:rPr>
              <a:t>ShanghaiTech</a:t>
            </a:r>
            <a:r>
              <a:rPr lang="en-US" altLang="zh-CN" b="1" dirty="0">
                <a:latin typeface="Century Gothic" panose="020B0502020202020204" pitchFamily="34" charset="0"/>
                <a:cs typeface="Arial Hebrew" pitchFamily="2" charset="-79"/>
              </a:rPr>
              <a:t> University)</a:t>
            </a:r>
            <a:endParaRPr lang="zh-CN" altLang="en-US" b="1" dirty="0"/>
          </a:p>
        </p:txBody>
      </p:sp>
      <p:sp>
        <p:nvSpPr>
          <p:cNvPr id="10" name="文本框 9">
            <a:extLst>
              <a:ext uri="{FF2B5EF4-FFF2-40B4-BE49-F238E27FC236}">
                <a16:creationId xmlns:a16="http://schemas.microsoft.com/office/drawing/2014/main" id="{222A23BC-2F18-2B4E-8C1E-C0E69E7AD5B6}"/>
              </a:ext>
            </a:extLst>
          </p:cNvPr>
          <p:cNvSpPr txBox="1"/>
          <p:nvPr/>
        </p:nvSpPr>
        <p:spPr>
          <a:xfrm>
            <a:off x="393699" y="4154877"/>
            <a:ext cx="2150467" cy="461665"/>
          </a:xfrm>
          <a:prstGeom prst="rect">
            <a:avLst/>
          </a:prstGeom>
          <a:noFill/>
        </p:spPr>
        <p:txBody>
          <a:bodyPr wrap="square" rtlCol="0">
            <a:spAutoFit/>
          </a:bodyPr>
          <a:lstStyle/>
          <a:p>
            <a:pPr algn="l"/>
            <a:r>
              <a:rPr kumimoji="1" lang="en-US" altLang="zh-CN" sz="2400" b="1" dirty="0">
                <a:latin typeface="Palatino Linotype" panose="02040502050505030304" pitchFamily="18" charset="0"/>
              </a:rPr>
              <a:t>Collaborators: </a:t>
            </a:r>
            <a:endParaRPr kumimoji="1" lang="zh-CN" altLang="en-US" sz="2400" b="1" dirty="0">
              <a:latin typeface="Palatino Linotype" panose="02040502050505030304" pitchFamily="18" charset="0"/>
            </a:endParaRPr>
          </a:p>
        </p:txBody>
      </p:sp>
      <p:pic>
        <p:nvPicPr>
          <p:cNvPr id="2052" name="Picture 4">
            <a:extLst>
              <a:ext uri="{FF2B5EF4-FFF2-40B4-BE49-F238E27FC236}">
                <a16:creationId xmlns:a16="http://schemas.microsoft.com/office/drawing/2014/main" id="{22A23DFE-9D37-AF4F-AE8B-183846A8E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633" y="4154400"/>
            <a:ext cx="1693198" cy="2124964"/>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F2663B85-68BD-0945-86D4-DE16CFDE7FFC}"/>
              </a:ext>
            </a:extLst>
          </p:cNvPr>
          <p:cNvSpPr txBox="1"/>
          <p:nvPr/>
        </p:nvSpPr>
        <p:spPr>
          <a:xfrm>
            <a:off x="6666653" y="6279364"/>
            <a:ext cx="3953933" cy="646331"/>
          </a:xfrm>
          <a:prstGeom prst="rect">
            <a:avLst/>
          </a:prstGeom>
          <a:noFill/>
        </p:spPr>
        <p:txBody>
          <a:bodyPr wrap="square">
            <a:spAutoFit/>
          </a:bodyPr>
          <a:lstStyle/>
          <a:p>
            <a:r>
              <a:rPr lang="en-US" altLang="zh-CN" b="1" dirty="0">
                <a:latin typeface="Century Gothic" panose="020B0502020202020204" pitchFamily="34" charset="0"/>
                <a:cs typeface="Arial Hebrew" pitchFamily="2" charset="-79"/>
              </a:rPr>
              <a:t>Hong Yao</a:t>
            </a:r>
          </a:p>
          <a:p>
            <a:r>
              <a:rPr lang="en-US" altLang="zh-CN" b="1" dirty="0">
                <a:latin typeface="Century Gothic" panose="020B0502020202020204" pitchFamily="34" charset="0"/>
                <a:cs typeface="Arial Hebrew" pitchFamily="2" charset="-79"/>
              </a:rPr>
              <a:t>(Tsinghua University)</a:t>
            </a:r>
            <a:endParaRPr lang="zh-CN" altLang="en-US" b="1" dirty="0"/>
          </a:p>
        </p:txBody>
      </p:sp>
      <p:pic>
        <p:nvPicPr>
          <p:cNvPr id="1026" name="Picture 2">
            <a:extLst>
              <a:ext uri="{FF2B5EF4-FFF2-40B4-BE49-F238E27FC236}">
                <a16:creationId xmlns:a16="http://schemas.microsoft.com/office/drawing/2014/main" id="{28F9493E-631B-304F-95C1-AE4DBFE7AC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9450" y="4427877"/>
            <a:ext cx="1738140" cy="174015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9836E30-DB9F-4A44-A41E-691E9242D5A6}"/>
              </a:ext>
            </a:extLst>
          </p:cNvPr>
          <p:cNvSpPr txBox="1"/>
          <p:nvPr/>
        </p:nvSpPr>
        <p:spPr>
          <a:xfrm>
            <a:off x="5194234" y="3350378"/>
            <a:ext cx="2010882" cy="369332"/>
          </a:xfrm>
          <a:prstGeom prst="rect">
            <a:avLst/>
          </a:prstGeom>
          <a:noFill/>
        </p:spPr>
        <p:txBody>
          <a:bodyPr wrap="square" rtlCol="0">
            <a:spAutoFit/>
          </a:bodyPr>
          <a:lstStyle/>
          <a:p>
            <a:pPr algn="l"/>
            <a:r>
              <a:rPr kumimoji="1" lang="en-US" altLang="zh-CN" dirty="0">
                <a:solidFill>
                  <a:srgbClr val="00B050"/>
                </a:solidFill>
                <a:latin typeface="Palatino Linotype" panose="02040502050505030304" pitchFamily="18" charset="0"/>
              </a:rPr>
              <a:t>to be submitted</a:t>
            </a:r>
            <a:endParaRPr kumimoji="1" lang="zh-CN" altLang="en-US" dirty="0">
              <a:solidFill>
                <a:srgbClr val="00B050"/>
              </a:solidFill>
              <a:latin typeface="Palatino Linotype" panose="02040502050505030304" pitchFamily="18" charset="0"/>
            </a:endParaRPr>
          </a:p>
        </p:txBody>
      </p:sp>
    </p:spTree>
    <p:extLst>
      <p:ext uri="{BB962C8B-B14F-4D97-AF65-F5344CB8AC3E}">
        <p14:creationId xmlns:p14="http://schemas.microsoft.com/office/powerpoint/2010/main" val="78993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1460398-2F77-648E-8417-8DA434E3E9F0}"/>
                  </a:ext>
                </a:extLst>
              </p:cNvPr>
              <p:cNvSpPr>
                <a:spLocks noGrp="1"/>
              </p:cNvSpPr>
              <p:nvPr>
                <p:ph type="title"/>
              </p:nvPr>
            </p:nvSpPr>
            <p:spPr/>
            <p:txBody>
              <a:bodyPr>
                <a:normAutofit fontScale="90000"/>
              </a:bodyPr>
              <a:lstStyle/>
              <a:p>
                <a:r>
                  <a:rPr lang="en-CN" dirty="0"/>
                  <a:t>s-wave state for finite </a:t>
                </a:r>
                <a14:m>
                  <m:oMath xmlns:m="http://schemas.openxmlformats.org/officeDocument/2006/math">
                    <m:r>
                      <a:rPr lang="en-US" b="1" i="1" smtClean="0">
                        <a:latin typeface="Cambria Math" panose="02040503050406030204" pitchFamily="18" charset="0"/>
                      </a:rPr>
                      <m:t>𝝀</m:t>
                    </m:r>
                  </m:oMath>
                </a14:m>
                <a:r>
                  <a:rPr lang="en-CN" dirty="0"/>
                  <a:t> and </a:t>
                </a:r>
                <a14:m>
                  <m:oMath xmlns:m="http://schemas.openxmlformats.org/officeDocument/2006/math">
                    <m:r>
                      <a:rPr lang="en-US" b="1" i="1" smtClean="0">
                        <a:latin typeface="Cambria Math" panose="02040503050406030204" pitchFamily="18" charset="0"/>
                      </a:rPr>
                      <m:t>𝑼</m:t>
                    </m:r>
                    <m:r>
                      <a:rPr lang="en-US" b="1" i="1" smtClean="0">
                        <a:latin typeface="Cambria Math" panose="02040503050406030204" pitchFamily="18" charset="0"/>
                      </a:rPr>
                      <m:t>=</m:t>
                    </m:r>
                    <m:r>
                      <a:rPr lang="en-US" b="1" i="1" smtClean="0">
                        <a:latin typeface="Cambria Math" panose="02040503050406030204" pitchFamily="18" charset="0"/>
                      </a:rPr>
                      <m:t>𝟎</m:t>
                    </m:r>
                  </m:oMath>
                </a14:m>
                <a:r>
                  <a:rPr lang="en-CN" dirty="0"/>
                  <a:t>   </a:t>
                </a:r>
                <a:r>
                  <a:rPr lang="en-CN" sz="3100" b="0" dirty="0"/>
                  <a:t>(</a:t>
                </a:r>
                <a14:m>
                  <m:oMath xmlns:m="http://schemas.openxmlformats.org/officeDocument/2006/math">
                    <m:r>
                      <a:rPr lang="en-US" sz="3100" b="0" i="1" dirty="0" smtClean="0">
                        <a:latin typeface="Cambria Math" panose="02040503050406030204" pitchFamily="18" charset="0"/>
                      </a:rPr>
                      <m:t>𝜆</m:t>
                    </m:r>
                    <m:r>
                      <a:rPr lang="en-US" sz="3100" b="0" i="1" dirty="0" smtClean="0">
                        <a:latin typeface="Cambria Math" panose="02040503050406030204" pitchFamily="18" charset="0"/>
                      </a:rPr>
                      <m:t>=0.3)</m:t>
                    </m:r>
                  </m:oMath>
                </a14:m>
                <a:endParaRPr lang="en-CN" b="0" dirty="0"/>
              </a:p>
            </p:txBody>
          </p:sp>
        </mc:Choice>
        <mc:Fallback>
          <p:sp>
            <p:nvSpPr>
              <p:cNvPr id="2" name="Title 1">
                <a:extLst>
                  <a:ext uri="{FF2B5EF4-FFF2-40B4-BE49-F238E27FC236}">
                    <a16:creationId xmlns:a16="http://schemas.microsoft.com/office/drawing/2014/main" id="{A1460398-2F77-648E-8417-8DA434E3E9F0}"/>
                  </a:ext>
                </a:extLst>
              </p:cNvPr>
              <p:cNvSpPr>
                <a:spLocks noGrp="1" noRot="1" noChangeAspect="1" noMove="1" noResize="1" noEditPoints="1" noAdjustHandles="1" noChangeArrowheads="1" noChangeShapeType="1" noTextEdit="1"/>
              </p:cNvSpPr>
              <p:nvPr>
                <p:ph type="title"/>
              </p:nvPr>
            </p:nvSpPr>
            <p:spPr>
              <a:blipFill>
                <a:blip r:embed="rId3"/>
                <a:stretch>
                  <a:fillRect l="-2051" t="-1351" b="-13514"/>
                </a:stretch>
              </a:blipFill>
            </p:spPr>
            <p:txBody>
              <a:bodyPr/>
              <a:lstStyle/>
              <a:p>
                <a:r>
                  <a:rPr lang="en-CN">
                    <a:noFill/>
                  </a:rPr>
                  <a:t> </a:t>
                </a:r>
              </a:p>
            </p:txBody>
          </p:sp>
        </mc:Fallback>
      </mc:AlternateContent>
      <p:pic>
        <p:nvPicPr>
          <p:cNvPr id="6" name="Content Placeholder 5">
            <a:extLst>
              <a:ext uri="{FF2B5EF4-FFF2-40B4-BE49-F238E27FC236}">
                <a16:creationId xmlns:a16="http://schemas.microsoft.com/office/drawing/2014/main" id="{734F7D04-FF54-F43A-DF2E-30C0A9F6DB50}"/>
              </a:ext>
            </a:extLst>
          </p:cNvPr>
          <p:cNvPicPr>
            <a:picLocks noGrp="1" noChangeAspect="1"/>
          </p:cNvPicPr>
          <p:nvPr>
            <p:ph idx="1"/>
          </p:nvPr>
        </p:nvPicPr>
        <p:blipFill>
          <a:blip r:embed="rId4"/>
          <a:stretch>
            <a:fillRect/>
          </a:stretch>
        </p:blipFill>
        <p:spPr>
          <a:xfrm>
            <a:off x="341102" y="3426084"/>
            <a:ext cx="6313878" cy="2857500"/>
          </a:xfrm>
        </p:spPr>
      </p:pic>
      <p:sp>
        <p:nvSpPr>
          <p:cNvPr id="4" name="Slide Number Placeholder 3">
            <a:extLst>
              <a:ext uri="{FF2B5EF4-FFF2-40B4-BE49-F238E27FC236}">
                <a16:creationId xmlns:a16="http://schemas.microsoft.com/office/drawing/2014/main" id="{31CE949D-4A0C-FE4C-F30E-C0A6636F2F56}"/>
              </a:ext>
            </a:extLst>
          </p:cNvPr>
          <p:cNvSpPr>
            <a:spLocks noGrp="1"/>
          </p:cNvSpPr>
          <p:nvPr>
            <p:ph type="sldNum" sz="quarter" idx="12"/>
          </p:nvPr>
        </p:nvSpPr>
        <p:spPr/>
        <p:txBody>
          <a:bodyPr/>
          <a:lstStyle/>
          <a:p>
            <a:fld id="{CC880E0B-C886-FD44-97BB-D6802AD8013E}" type="slidenum">
              <a:rPr kumimoji="1" lang="zh-CN" altLang="en-US" smtClean="0"/>
              <a:t>9</a:t>
            </a:fld>
            <a:endParaRPr kumimoji="1" lang="zh-CN" altLang="en-US"/>
          </a:p>
        </p:txBody>
      </p:sp>
      <p:pic>
        <p:nvPicPr>
          <p:cNvPr id="8" name="Picture 7">
            <a:extLst>
              <a:ext uri="{FF2B5EF4-FFF2-40B4-BE49-F238E27FC236}">
                <a16:creationId xmlns:a16="http://schemas.microsoft.com/office/drawing/2014/main" id="{8137A8E9-1203-D459-94B6-A6D08C80A9CD}"/>
              </a:ext>
            </a:extLst>
          </p:cNvPr>
          <p:cNvPicPr>
            <a:picLocks noChangeAspect="1"/>
          </p:cNvPicPr>
          <p:nvPr/>
        </p:nvPicPr>
        <p:blipFill rotWithShape="1">
          <a:blip r:embed="rId5"/>
          <a:srcRect t="31449"/>
          <a:stretch/>
        </p:blipFill>
        <p:spPr>
          <a:xfrm>
            <a:off x="6654980" y="3426083"/>
            <a:ext cx="3630222" cy="2747778"/>
          </a:xfrm>
          <a:prstGeom prst="rect">
            <a:avLst/>
          </a:prstGeom>
        </p:spPr>
      </p:pic>
      <p:pic>
        <p:nvPicPr>
          <p:cNvPr id="9" name="Picture 8">
            <a:extLst>
              <a:ext uri="{FF2B5EF4-FFF2-40B4-BE49-F238E27FC236}">
                <a16:creationId xmlns:a16="http://schemas.microsoft.com/office/drawing/2014/main" id="{6BB662DD-EE4D-4D37-F3B4-6541E4DDD399}"/>
              </a:ext>
            </a:extLst>
          </p:cNvPr>
          <p:cNvPicPr>
            <a:picLocks noChangeAspect="1"/>
          </p:cNvPicPr>
          <p:nvPr/>
        </p:nvPicPr>
        <p:blipFill rotWithShape="1">
          <a:blip r:embed="rId6"/>
          <a:srcRect b="68536"/>
          <a:stretch/>
        </p:blipFill>
        <p:spPr>
          <a:xfrm>
            <a:off x="454868" y="1351607"/>
            <a:ext cx="4866497" cy="1690703"/>
          </a:xfrm>
          <a:prstGeom prst="rect">
            <a:avLst/>
          </a:prstGeom>
        </p:spPr>
      </p:pic>
      <p:sp>
        <p:nvSpPr>
          <p:cNvPr id="10" name="TextBox 9">
            <a:extLst>
              <a:ext uri="{FF2B5EF4-FFF2-40B4-BE49-F238E27FC236}">
                <a16:creationId xmlns:a16="http://schemas.microsoft.com/office/drawing/2014/main" id="{89B195E6-BFB4-9C7D-15EC-77AC022AE016}"/>
              </a:ext>
            </a:extLst>
          </p:cNvPr>
          <p:cNvSpPr txBox="1"/>
          <p:nvPr/>
        </p:nvSpPr>
        <p:spPr>
          <a:xfrm>
            <a:off x="1148283" y="1056494"/>
            <a:ext cx="2667000" cy="369332"/>
          </a:xfrm>
          <a:prstGeom prst="rect">
            <a:avLst/>
          </a:prstGeom>
          <a:noFill/>
        </p:spPr>
        <p:txBody>
          <a:bodyPr wrap="square" rtlCol="0">
            <a:spAutoFit/>
          </a:bodyPr>
          <a:lstStyle/>
          <a:p>
            <a:pPr algn="l"/>
            <a:r>
              <a:rPr kumimoji="1" lang="en-CN" dirty="0">
                <a:latin typeface="Palatino Linotype" panose="02040502050505030304" pitchFamily="18" charset="0"/>
              </a:rPr>
              <a:t>Chage density profile</a:t>
            </a:r>
          </a:p>
        </p:txBody>
      </p:sp>
      <p:sp>
        <p:nvSpPr>
          <p:cNvPr id="11" name="TextBox 10">
            <a:extLst>
              <a:ext uri="{FF2B5EF4-FFF2-40B4-BE49-F238E27FC236}">
                <a16:creationId xmlns:a16="http://schemas.microsoft.com/office/drawing/2014/main" id="{EC211133-C385-8B18-70EE-71D4B375772D}"/>
              </a:ext>
            </a:extLst>
          </p:cNvPr>
          <p:cNvSpPr txBox="1"/>
          <p:nvPr/>
        </p:nvSpPr>
        <p:spPr>
          <a:xfrm>
            <a:off x="1213131" y="3042310"/>
            <a:ext cx="2781300" cy="369332"/>
          </a:xfrm>
          <a:prstGeom prst="rect">
            <a:avLst/>
          </a:prstGeom>
          <a:noFill/>
        </p:spPr>
        <p:txBody>
          <a:bodyPr wrap="square" rtlCol="0">
            <a:spAutoFit/>
          </a:bodyPr>
          <a:lstStyle/>
          <a:p>
            <a:pPr algn="l"/>
            <a:r>
              <a:rPr kumimoji="1" lang="en-CN" dirty="0">
                <a:latin typeface="Palatino Linotype" panose="02040502050505030304" pitchFamily="18" charset="0"/>
              </a:rPr>
              <a:t>SC correlation</a:t>
            </a:r>
          </a:p>
        </p:txBody>
      </p:sp>
      <p:sp>
        <p:nvSpPr>
          <p:cNvPr id="12" name="TextBox 11">
            <a:extLst>
              <a:ext uri="{FF2B5EF4-FFF2-40B4-BE49-F238E27FC236}">
                <a16:creationId xmlns:a16="http://schemas.microsoft.com/office/drawing/2014/main" id="{F7A32075-84D9-8110-9D5A-190598DE0A73}"/>
              </a:ext>
            </a:extLst>
          </p:cNvPr>
          <p:cNvSpPr txBox="1"/>
          <p:nvPr/>
        </p:nvSpPr>
        <p:spPr>
          <a:xfrm>
            <a:off x="3719302" y="3042310"/>
            <a:ext cx="3263900" cy="369332"/>
          </a:xfrm>
          <a:prstGeom prst="rect">
            <a:avLst/>
          </a:prstGeom>
          <a:noFill/>
        </p:spPr>
        <p:txBody>
          <a:bodyPr wrap="square" rtlCol="0">
            <a:spAutoFit/>
          </a:bodyPr>
          <a:lstStyle/>
          <a:p>
            <a:pPr algn="l"/>
            <a:r>
              <a:rPr kumimoji="1" lang="en-CN" dirty="0">
                <a:latin typeface="Palatino Linotype" panose="02040502050505030304" pitchFamily="18" charset="0"/>
              </a:rPr>
              <a:t>Charge density correlation</a:t>
            </a:r>
          </a:p>
        </p:txBody>
      </p:sp>
      <p:sp>
        <p:nvSpPr>
          <p:cNvPr id="13" name="TextBox 12">
            <a:extLst>
              <a:ext uri="{FF2B5EF4-FFF2-40B4-BE49-F238E27FC236}">
                <a16:creationId xmlns:a16="http://schemas.microsoft.com/office/drawing/2014/main" id="{5563E1CA-0332-7325-600E-998F43D0897D}"/>
              </a:ext>
            </a:extLst>
          </p:cNvPr>
          <p:cNvSpPr txBox="1"/>
          <p:nvPr/>
        </p:nvSpPr>
        <p:spPr>
          <a:xfrm>
            <a:off x="7439391" y="3042310"/>
            <a:ext cx="3263900" cy="369332"/>
          </a:xfrm>
          <a:prstGeom prst="rect">
            <a:avLst/>
          </a:prstGeom>
          <a:noFill/>
        </p:spPr>
        <p:txBody>
          <a:bodyPr wrap="square" rtlCol="0">
            <a:spAutoFit/>
          </a:bodyPr>
          <a:lstStyle/>
          <a:p>
            <a:pPr algn="l"/>
            <a:r>
              <a:rPr kumimoji="1" lang="en-CN" dirty="0">
                <a:latin typeface="Palatino Linotype" panose="02040502050505030304" pitchFamily="18" charset="0"/>
              </a:rPr>
              <a:t>Spin correlation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7F5A196-5745-1568-66EC-51719C00154A}"/>
                  </a:ext>
                </a:extLst>
              </p:cNvPr>
              <p:cNvSpPr txBox="1"/>
              <p:nvPr/>
            </p:nvSpPr>
            <p:spPr>
              <a:xfrm>
                <a:off x="1534138" y="4733013"/>
                <a:ext cx="143750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b="0" i="1" smtClean="0">
                              <a:latin typeface="Cambria Math" panose="02040503050406030204" pitchFamily="18" charset="0"/>
                            </a:rPr>
                          </m:ctrlPr>
                        </m:sSubPr>
                        <m:e>
                          <m:r>
                            <a:rPr kumimoji="1" lang="en-US" b="0" i="1" smtClean="0">
                              <a:latin typeface="Cambria Math" panose="02040503050406030204" pitchFamily="18" charset="0"/>
                            </a:rPr>
                            <m:t>𝐾</m:t>
                          </m:r>
                        </m:e>
                        <m:sub>
                          <m:r>
                            <a:rPr kumimoji="1" lang="en-US" b="0" i="1" smtClean="0">
                              <a:latin typeface="Cambria Math" panose="02040503050406030204" pitchFamily="18" charset="0"/>
                            </a:rPr>
                            <m:t>𝑠𝑐</m:t>
                          </m:r>
                        </m:sub>
                      </m:sSub>
                      <m:r>
                        <a:rPr kumimoji="1" lang="en-US" b="0" i="1" smtClean="0">
                          <a:latin typeface="Cambria Math" panose="02040503050406030204" pitchFamily="18" charset="0"/>
                        </a:rPr>
                        <m:t>=0.56(2)</m:t>
                      </m:r>
                    </m:oMath>
                  </m:oMathPara>
                </a14:m>
                <a:endParaRPr kumimoji="1" lang="en-CN" dirty="0">
                  <a:latin typeface="Palatino Linotype" panose="02040502050505030304" pitchFamily="18" charset="0"/>
                </a:endParaRPr>
              </a:p>
            </p:txBody>
          </p:sp>
        </mc:Choice>
        <mc:Fallback>
          <p:sp>
            <p:nvSpPr>
              <p:cNvPr id="14" name="TextBox 13">
                <a:extLst>
                  <a:ext uri="{FF2B5EF4-FFF2-40B4-BE49-F238E27FC236}">
                    <a16:creationId xmlns:a16="http://schemas.microsoft.com/office/drawing/2014/main" id="{E7F5A196-5745-1568-66EC-51719C00154A}"/>
                  </a:ext>
                </a:extLst>
              </p:cNvPr>
              <p:cNvSpPr txBox="1">
                <a:spLocks noRot="1" noChangeAspect="1" noMove="1" noResize="1" noEditPoints="1" noAdjustHandles="1" noChangeArrowheads="1" noChangeShapeType="1" noTextEdit="1"/>
              </p:cNvSpPr>
              <p:nvPr/>
            </p:nvSpPr>
            <p:spPr>
              <a:xfrm>
                <a:off x="1534138" y="4733013"/>
                <a:ext cx="1437509" cy="276999"/>
              </a:xfrm>
              <a:prstGeom prst="rect">
                <a:avLst/>
              </a:prstGeom>
              <a:blipFill>
                <a:blip r:embed="rId7"/>
                <a:stretch>
                  <a:fillRect l="-2632" r="-6140" b="-3478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EDD1FE2-EFE1-42A1-138F-5D044CF2CDD2}"/>
                  </a:ext>
                </a:extLst>
              </p:cNvPr>
              <p:cNvSpPr txBox="1"/>
              <p:nvPr/>
            </p:nvSpPr>
            <p:spPr>
              <a:xfrm>
                <a:off x="5164934" y="3923329"/>
                <a:ext cx="122751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b="0" i="1" smtClean="0">
                              <a:latin typeface="Cambria Math" panose="02040503050406030204" pitchFamily="18" charset="0"/>
                            </a:rPr>
                          </m:ctrlPr>
                        </m:sSubPr>
                        <m:e>
                          <m:r>
                            <a:rPr kumimoji="1" lang="en-US" b="0" i="1" smtClean="0">
                              <a:latin typeface="Cambria Math" panose="02040503050406030204" pitchFamily="18" charset="0"/>
                            </a:rPr>
                            <m:t>𝐾</m:t>
                          </m:r>
                        </m:e>
                        <m:sub>
                          <m:r>
                            <a:rPr kumimoji="1" lang="en-US" b="0" i="1" smtClean="0">
                              <a:latin typeface="Cambria Math" panose="02040503050406030204" pitchFamily="18" charset="0"/>
                            </a:rPr>
                            <m:t>𝑐</m:t>
                          </m:r>
                        </m:sub>
                      </m:sSub>
                      <m:r>
                        <a:rPr kumimoji="1" lang="en-US" b="0" i="1" smtClean="0">
                          <a:latin typeface="Cambria Math" panose="02040503050406030204" pitchFamily="18" charset="0"/>
                        </a:rPr>
                        <m:t>=2.4(2)</m:t>
                      </m:r>
                    </m:oMath>
                  </m:oMathPara>
                </a14:m>
                <a:endParaRPr kumimoji="1" lang="en-CN" dirty="0">
                  <a:latin typeface="Palatino Linotype" panose="02040502050505030304" pitchFamily="18" charset="0"/>
                </a:endParaRPr>
              </a:p>
            </p:txBody>
          </p:sp>
        </mc:Choice>
        <mc:Fallback>
          <p:sp>
            <p:nvSpPr>
              <p:cNvPr id="15" name="TextBox 14">
                <a:extLst>
                  <a:ext uri="{FF2B5EF4-FFF2-40B4-BE49-F238E27FC236}">
                    <a16:creationId xmlns:a16="http://schemas.microsoft.com/office/drawing/2014/main" id="{5EDD1FE2-EFE1-42A1-138F-5D044CF2CDD2}"/>
                  </a:ext>
                </a:extLst>
              </p:cNvPr>
              <p:cNvSpPr txBox="1">
                <a:spLocks noRot="1" noChangeAspect="1" noMove="1" noResize="1" noEditPoints="1" noAdjustHandles="1" noChangeArrowheads="1" noChangeShapeType="1" noTextEdit="1"/>
              </p:cNvSpPr>
              <p:nvPr/>
            </p:nvSpPr>
            <p:spPr>
              <a:xfrm>
                <a:off x="5164934" y="3923329"/>
                <a:ext cx="1227516" cy="276999"/>
              </a:xfrm>
              <a:prstGeom prst="rect">
                <a:avLst/>
              </a:prstGeom>
              <a:blipFill>
                <a:blip r:embed="rId8"/>
                <a:stretch>
                  <a:fillRect l="-3061" t="-4545" r="-6122" b="-36364"/>
                </a:stretch>
              </a:blipFill>
            </p:spPr>
            <p:txBody>
              <a:bodyPr/>
              <a:lstStyle/>
              <a:p>
                <a:r>
                  <a:rPr lang="en-CN">
                    <a:noFill/>
                  </a:rPr>
                  <a:t> </a:t>
                </a:r>
              </a:p>
            </p:txBody>
          </p:sp>
        </mc:Fallback>
      </mc:AlternateContent>
      <p:sp>
        <p:nvSpPr>
          <p:cNvPr id="16" name="TextBox 15">
            <a:extLst>
              <a:ext uri="{FF2B5EF4-FFF2-40B4-BE49-F238E27FC236}">
                <a16:creationId xmlns:a16="http://schemas.microsoft.com/office/drawing/2014/main" id="{FF578936-02B9-D425-CE78-BF5B3FF94840}"/>
              </a:ext>
            </a:extLst>
          </p:cNvPr>
          <p:cNvSpPr txBox="1"/>
          <p:nvPr/>
        </p:nvSpPr>
        <p:spPr>
          <a:xfrm>
            <a:off x="7137175" y="1166941"/>
            <a:ext cx="3754705" cy="2031325"/>
          </a:xfrm>
          <a:prstGeom prst="rect">
            <a:avLst/>
          </a:prstGeom>
          <a:noFill/>
        </p:spPr>
        <p:txBody>
          <a:bodyPr wrap="square" rtlCol="0">
            <a:spAutoFit/>
          </a:bodyPr>
          <a:lstStyle/>
          <a:p>
            <a:pPr marL="285750" indent="-285750" algn="l">
              <a:buFont typeface="Wingdings" pitchFamily="2" charset="2"/>
              <a:buChar char="q"/>
            </a:pPr>
            <a:r>
              <a:rPr kumimoji="1" lang="en-CN" dirty="0">
                <a:latin typeface="Palatino Linotype" panose="02040502050505030304" pitchFamily="18" charset="0"/>
              </a:rPr>
              <a:t>half-filled stripe;</a:t>
            </a:r>
          </a:p>
          <a:p>
            <a:pPr marL="285750" indent="-285750" algn="l">
              <a:buFont typeface="Wingdings" pitchFamily="2" charset="2"/>
              <a:buChar char="q"/>
            </a:pPr>
            <a:r>
              <a:rPr kumimoji="1" lang="en-CN" dirty="0">
                <a:latin typeface="Palatino Linotype" panose="02040502050505030304" pitchFamily="18" charset="0"/>
              </a:rPr>
              <a:t>quasi-long range SC correlation with Ksc &lt; 1; chage gapless;</a:t>
            </a:r>
          </a:p>
          <a:p>
            <a:pPr marL="285750" indent="-285750" algn="l">
              <a:buFont typeface="Wingdings" pitchFamily="2" charset="2"/>
              <a:buChar char="q"/>
            </a:pPr>
            <a:r>
              <a:rPr kumimoji="1" lang="en-CN" dirty="0">
                <a:latin typeface="Palatino Linotype" panose="02040502050505030304" pitchFamily="18" charset="0"/>
              </a:rPr>
              <a:t>spin gapped</a:t>
            </a:r>
          </a:p>
          <a:p>
            <a:pPr marL="285750" indent="-285750" algn="l">
              <a:buFont typeface="Wingdings" pitchFamily="2" charset="2"/>
              <a:buChar char="q"/>
            </a:pPr>
            <a:endParaRPr kumimoji="1" lang="en-CN" dirty="0">
              <a:latin typeface="Palatino Linotype" panose="02040502050505030304" pitchFamily="18" charset="0"/>
            </a:endParaRPr>
          </a:p>
          <a:p>
            <a:pPr marL="285750" indent="-285750" algn="l">
              <a:buFont typeface="Wingdings" pitchFamily="2" charset="2"/>
              <a:buChar char="q"/>
            </a:pPr>
            <a:r>
              <a:rPr kumimoji="1" lang="en-CN" dirty="0">
                <a:latin typeface="Palatino Linotype" panose="02040502050505030304" pitchFamily="18" charset="0"/>
              </a:rPr>
              <a:t>Luther-Emery Liquid</a:t>
            </a:r>
          </a:p>
          <a:p>
            <a:pPr marL="285750" indent="-285750" algn="l">
              <a:buFont typeface="Wingdings" pitchFamily="2" charset="2"/>
              <a:buChar char="q"/>
            </a:pPr>
            <a:endParaRPr kumimoji="1" lang="en-CN" dirty="0">
              <a:latin typeface="Palatino Linotype" panose="02040502050505030304" pitchFamily="18" charset="0"/>
            </a:endParaRPr>
          </a:p>
        </p:txBody>
      </p:sp>
    </p:spTree>
    <p:extLst>
      <p:ext uri="{BB962C8B-B14F-4D97-AF65-F5344CB8AC3E}">
        <p14:creationId xmlns:p14="http://schemas.microsoft.com/office/powerpoint/2010/main" val="81934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0E7884B-23FA-0D86-4E8B-9C08E0BC777A}"/>
                  </a:ext>
                </a:extLst>
              </p:cNvPr>
              <p:cNvSpPr>
                <a:spLocks noGrp="1"/>
              </p:cNvSpPr>
              <p:nvPr>
                <p:ph type="title"/>
              </p:nvPr>
            </p:nvSpPr>
            <p:spPr>
              <a:xfrm>
                <a:off x="-1" y="25261"/>
                <a:ext cx="11504815" cy="921508"/>
              </a:xfrm>
            </p:spPr>
            <p:txBody>
              <a:bodyPr>
                <a:normAutofit fontScale="90000"/>
              </a:bodyPr>
              <a:lstStyle/>
              <a:p>
                <a:r>
                  <a:rPr lang="en-US" dirty="0"/>
                  <a:t>The d-wave SC for moderate EPC and large </a:t>
                </a:r>
                <a14:m>
                  <m:oMath xmlns:m="http://schemas.openxmlformats.org/officeDocument/2006/math">
                    <m:r>
                      <a:rPr lang="en-US" i="1" dirty="0" smtClean="0">
                        <a:latin typeface="Cambria Math" panose="02040503050406030204" pitchFamily="18" charset="0"/>
                      </a:rPr>
                      <m:t>𝑈</m:t>
                    </m:r>
                  </m:oMath>
                </a14:m>
                <a:r>
                  <a:rPr lang="en-US" dirty="0"/>
                  <a:t> </a:t>
                </a:r>
                <a:endParaRPr lang="en-CN" dirty="0"/>
              </a:p>
            </p:txBody>
          </p:sp>
        </mc:Choice>
        <mc:Fallback>
          <p:sp>
            <p:nvSpPr>
              <p:cNvPr id="2" name="Title 1">
                <a:extLst>
                  <a:ext uri="{FF2B5EF4-FFF2-40B4-BE49-F238E27FC236}">
                    <a16:creationId xmlns:a16="http://schemas.microsoft.com/office/drawing/2014/main" id="{E0E7884B-23FA-0D86-4E8B-9C08E0BC777A}"/>
                  </a:ext>
                </a:extLst>
              </p:cNvPr>
              <p:cNvSpPr>
                <a:spLocks noGrp="1" noRot="1" noChangeAspect="1" noMove="1" noResize="1" noEditPoints="1" noAdjustHandles="1" noChangeArrowheads="1" noChangeShapeType="1" noTextEdit="1"/>
              </p:cNvSpPr>
              <p:nvPr>
                <p:ph type="title"/>
              </p:nvPr>
            </p:nvSpPr>
            <p:spPr>
              <a:xfrm>
                <a:off x="-1" y="25261"/>
                <a:ext cx="11504815" cy="921508"/>
              </a:xfrm>
              <a:blipFill>
                <a:blip r:embed="rId2"/>
                <a:stretch>
                  <a:fillRect l="-1876" t="-1351" b="-13514"/>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20628695-5FE1-770A-7625-F15FE97CB166}"/>
              </a:ext>
            </a:extLst>
          </p:cNvPr>
          <p:cNvSpPr>
            <a:spLocks noGrp="1"/>
          </p:cNvSpPr>
          <p:nvPr>
            <p:ph type="sldNum" sz="quarter" idx="12"/>
          </p:nvPr>
        </p:nvSpPr>
        <p:spPr/>
        <p:txBody>
          <a:bodyPr/>
          <a:lstStyle/>
          <a:p>
            <a:fld id="{CC880E0B-C886-FD44-97BB-D6802AD8013E}" type="slidenum">
              <a:rPr kumimoji="1" lang="zh-CN" altLang="en-US" smtClean="0"/>
              <a:t>10</a:t>
            </a:fld>
            <a:endParaRPr kumimoji="1" lang="zh-CN" altLang="en-US"/>
          </a:p>
        </p:txBody>
      </p:sp>
      <p:pic>
        <p:nvPicPr>
          <p:cNvPr id="6" name="Picture 5">
            <a:extLst>
              <a:ext uri="{FF2B5EF4-FFF2-40B4-BE49-F238E27FC236}">
                <a16:creationId xmlns:a16="http://schemas.microsoft.com/office/drawing/2014/main" id="{3171A865-F8C6-A1D5-9D58-0FE210DD320F}"/>
              </a:ext>
            </a:extLst>
          </p:cNvPr>
          <p:cNvPicPr>
            <a:picLocks noChangeAspect="1"/>
          </p:cNvPicPr>
          <p:nvPr/>
        </p:nvPicPr>
        <p:blipFill rotWithShape="1">
          <a:blip r:embed="rId3"/>
          <a:srcRect t="32909"/>
          <a:stretch/>
        </p:blipFill>
        <p:spPr>
          <a:xfrm>
            <a:off x="6205157" y="1128453"/>
            <a:ext cx="5617221" cy="4601094"/>
          </a:xfrm>
          <a:prstGeom prst="rect">
            <a:avLst/>
          </a:prstGeom>
        </p:spPr>
      </p:pic>
      <p:pic>
        <p:nvPicPr>
          <p:cNvPr id="8" name="Picture 7">
            <a:extLst>
              <a:ext uri="{FF2B5EF4-FFF2-40B4-BE49-F238E27FC236}">
                <a16:creationId xmlns:a16="http://schemas.microsoft.com/office/drawing/2014/main" id="{B3FD12A3-2C70-9C51-C207-814718AF4737}"/>
              </a:ext>
            </a:extLst>
          </p:cNvPr>
          <p:cNvPicPr>
            <a:picLocks noChangeAspect="1"/>
          </p:cNvPicPr>
          <p:nvPr/>
        </p:nvPicPr>
        <p:blipFill rotWithShape="1">
          <a:blip r:embed="rId4"/>
          <a:srcRect b="66909"/>
          <a:stretch/>
        </p:blipFill>
        <p:spPr>
          <a:xfrm>
            <a:off x="478779" y="1055716"/>
            <a:ext cx="5617221" cy="2269374"/>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6D4A565-E885-328A-A89F-A133A07F1A1B}"/>
                  </a:ext>
                </a:extLst>
              </p:cNvPr>
              <p:cNvSpPr txBox="1"/>
              <p:nvPr/>
            </p:nvSpPr>
            <p:spPr>
              <a:xfrm>
                <a:off x="4171444" y="2190403"/>
                <a:ext cx="1035155"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b="0" i="1" smtClean="0">
                              <a:latin typeface="Cambria Math" panose="02040503050406030204" pitchFamily="18" charset="0"/>
                            </a:rPr>
                          </m:ctrlPr>
                        </m:sSubPr>
                        <m:e>
                          <m:r>
                            <a:rPr kumimoji="1" lang="en-US" b="0" i="1" smtClean="0">
                              <a:latin typeface="Cambria Math" panose="02040503050406030204" pitchFamily="18" charset="0"/>
                            </a:rPr>
                            <m:t>𝐾</m:t>
                          </m:r>
                        </m:e>
                        <m:sub>
                          <m:r>
                            <a:rPr kumimoji="1" lang="en-US" b="0" i="1" smtClean="0">
                              <a:latin typeface="Cambria Math" panose="02040503050406030204" pitchFamily="18" charset="0"/>
                            </a:rPr>
                            <m:t>𝑐</m:t>
                          </m:r>
                        </m:sub>
                      </m:sSub>
                      <m:r>
                        <a:rPr kumimoji="1" lang="en-US" b="0" i="1" smtClean="0">
                          <a:latin typeface="Cambria Math" panose="02040503050406030204" pitchFamily="18" charset="0"/>
                        </a:rPr>
                        <m:t>≃1.35</m:t>
                      </m:r>
                    </m:oMath>
                  </m:oMathPara>
                </a14:m>
                <a:endParaRPr kumimoji="1" lang="en-CN" dirty="0">
                  <a:latin typeface="Palatino Linotype" panose="02040502050505030304" pitchFamily="18" charset="0"/>
                </a:endParaRPr>
              </a:p>
            </p:txBody>
          </p:sp>
        </mc:Choice>
        <mc:Fallback>
          <p:sp>
            <p:nvSpPr>
              <p:cNvPr id="10" name="TextBox 9">
                <a:extLst>
                  <a:ext uri="{FF2B5EF4-FFF2-40B4-BE49-F238E27FC236}">
                    <a16:creationId xmlns:a16="http://schemas.microsoft.com/office/drawing/2014/main" id="{D6D4A565-E885-328A-A89F-A133A07F1A1B}"/>
                  </a:ext>
                </a:extLst>
              </p:cNvPr>
              <p:cNvSpPr txBox="1">
                <a:spLocks noRot="1" noChangeAspect="1" noMove="1" noResize="1" noEditPoints="1" noAdjustHandles="1" noChangeArrowheads="1" noChangeShapeType="1" noTextEdit="1"/>
              </p:cNvSpPr>
              <p:nvPr/>
            </p:nvSpPr>
            <p:spPr>
              <a:xfrm>
                <a:off x="4171444" y="2190403"/>
                <a:ext cx="1035155" cy="276999"/>
              </a:xfrm>
              <a:prstGeom prst="rect">
                <a:avLst/>
              </a:prstGeom>
              <a:blipFill>
                <a:blip r:embed="rId5"/>
                <a:stretch>
                  <a:fillRect l="-4878" r="-6098" b="-869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2628F1E-56A1-508B-2107-AD98F500F210}"/>
                  </a:ext>
                </a:extLst>
              </p:cNvPr>
              <p:cNvSpPr txBox="1"/>
              <p:nvPr/>
            </p:nvSpPr>
            <p:spPr>
              <a:xfrm>
                <a:off x="10236891" y="1642480"/>
                <a:ext cx="111690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b="0" i="1" smtClean="0">
                              <a:latin typeface="Cambria Math" panose="02040503050406030204" pitchFamily="18" charset="0"/>
                            </a:rPr>
                          </m:ctrlPr>
                        </m:sSubPr>
                        <m:e>
                          <m:r>
                            <a:rPr kumimoji="1" lang="en-US" b="0" i="1" smtClean="0">
                              <a:latin typeface="Cambria Math" panose="02040503050406030204" pitchFamily="18" charset="0"/>
                            </a:rPr>
                            <m:t>𝐾</m:t>
                          </m:r>
                        </m:e>
                        <m:sub>
                          <m:r>
                            <a:rPr kumimoji="1" lang="en-US" b="0" i="1" smtClean="0">
                              <a:latin typeface="Cambria Math" panose="02040503050406030204" pitchFamily="18" charset="0"/>
                            </a:rPr>
                            <m:t>𝑠𝑐</m:t>
                          </m:r>
                        </m:sub>
                      </m:sSub>
                      <m:r>
                        <a:rPr kumimoji="1" lang="en-US" b="0" i="1" smtClean="0">
                          <a:latin typeface="Cambria Math" panose="02040503050406030204" pitchFamily="18" charset="0"/>
                        </a:rPr>
                        <m:t>≃0.94</m:t>
                      </m:r>
                    </m:oMath>
                  </m:oMathPara>
                </a14:m>
                <a:endParaRPr kumimoji="1" lang="en-CN" dirty="0">
                  <a:latin typeface="Palatino Linotype" panose="02040502050505030304" pitchFamily="18" charset="0"/>
                </a:endParaRPr>
              </a:p>
            </p:txBody>
          </p:sp>
        </mc:Choice>
        <mc:Fallback>
          <p:sp>
            <p:nvSpPr>
              <p:cNvPr id="11" name="TextBox 10">
                <a:extLst>
                  <a:ext uri="{FF2B5EF4-FFF2-40B4-BE49-F238E27FC236}">
                    <a16:creationId xmlns:a16="http://schemas.microsoft.com/office/drawing/2014/main" id="{02628F1E-56A1-508B-2107-AD98F500F210}"/>
                  </a:ext>
                </a:extLst>
              </p:cNvPr>
              <p:cNvSpPr txBox="1">
                <a:spLocks noRot="1" noChangeAspect="1" noMove="1" noResize="1" noEditPoints="1" noAdjustHandles="1" noChangeArrowheads="1" noChangeShapeType="1" noTextEdit="1"/>
              </p:cNvSpPr>
              <p:nvPr/>
            </p:nvSpPr>
            <p:spPr>
              <a:xfrm>
                <a:off x="10236891" y="1642480"/>
                <a:ext cx="1116909" cy="276999"/>
              </a:xfrm>
              <a:prstGeom prst="rect">
                <a:avLst/>
              </a:prstGeom>
              <a:blipFill>
                <a:blip r:embed="rId6"/>
                <a:stretch>
                  <a:fillRect l="-3333" r="-3333" b="-869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C9477A3-CAC5-8856-EA3A-76F15953AAFC}"/>
                  </a:ext>
                </a:extLst>
              </p:cNvPr>
              <p:cNvSpPr txBox="1"/>
              <p:nvPr/>
            </p:nvSpPr>
            <p:spPr>
              <a:xfrm>
                <a:off x="7738683" y="3588977"/>
                <a:ext cx="111690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b="0" i="1" smtClean="0">
                              <a:latin typeface="Cambria Math" panose="02040503050406030204" pitchFamily="18" charset="0"/>
                            </a:rPr>
                          </m:ctrlPr>
                        </m:sSubPr>
                        <m:e>
                          <m:r>
                            <a:rPr kumimoji="1" lang="en-US" b="0" i="1" smtClean="0">
                              <a:latin typeface="Cambria Math" panose="02040503050406030204" pitchFamily="18" charset="0"/>
                            </a:rPr>
                            <m:t>𝐾</m:t>
                          </m:r>
                        </m:e>
                        <m:sub>
                          <m:r>
                            <a:rPr kumimoji="1" lang="en-US" b="0" i="1" smtClean="0">
                              <a:latin typeface="Cambria Math" panose="02040503050406030204" pitchFamily="18" charset="0"/>
                            </a:rPr>
                            <m:t>𝑠𝑐</m:t>
                          </m:r>
                        </m:sub>
                      </m:sSub>
                      <m:r>
                        <a:rPr kumimoji="1" lang="en-US" b="0" i="1" smtClean="0">
                          <a:latin typeface="Cambria Math" panose="02040503050406030204" pitchFamily="18" charset="0"/>
                        </a:rPr>
                        <m:t>≃0.77</m:t>
                      </m:r>
                    </m:oMath>
                  </m:oMathPara>
                </a14:m>
                <a:endParaRPr kumimoji="1" lang="en-CN" dirty="0">
                  <a:latin typeface="Palatino Linotype" panose="02040502050505030304" pitchFamily="18" charset="0"/>
                </a:endParaRPr>
              </a:p>
            </p:txBody>
          </p:sp>
        </mc:Choice>
        <mc:Fallback>
          <p:sp>
            <p:nvSpPr>
              <p:cNvPr id="12" name="TextBox 11">
                <a:extLst>
                  <a:ext uri="{FF2B5EF4-FFF2-40B4-BE49-F238E27FC236}">
                    <a16:creationId xmlns:a16="http://schemas.microsoft.com/office/drawing/2014/main" id="{1C9477A3-CAC5-8856-EA3A-76F15953AAFC}"/>
                  </a:ext>
                </a:extLst>
              </p:cNvPr>
              <p:cNvSpPr txBox="1">
                <a:spLocks noRot="1" noChangeAspect="1" noMove="1" noResize="1" noEditPoints="1" noAdjustHandles="1" noChangeArrowheads="1" noChangeShapeType="1" noTextEdit="1"/>
              </p:cNvSpPr>
              <p:nvPr/>
            </p:nvSpPr>
            <p:spPr>
              <a:xfrm>
                <a:off x="7738683" y="3588977"/>
                <a:ext cx="1116909" cy="276999"/>
              </a:xfrm>
              <a:prstGeom prst="rect">
                <a:avLst/>
              </a:prstGeom>
              <a:blipFill>
                <a:blip r:embed="rId7"/>
                <a:stretch>
                  <a:fillRect l="-4494" r="-3371" b="-869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540DA34-9A65-C913-0FD8-50881A6B590A}"/>
                  </a:ext>
                </a:extLst>
              </p:cNvPr>
              <p:cNvSpPr txBox="1"/>
              <p:nvPr/>
            </p:nvSpPr>
            <p:spPr>
              <a:xfrm>
                <a:off x="10515248" y="3865976"/>
                <a:ext cx="98956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b="0" i="1" smtClean="0">
                              <a:latin typeface="Cambria Math" panose="02040503050406030204" pitchFamily="18" charset="0"/>
                            </a:rPr>
                          </m:ctrlPr>
                        </m:sSubPr>
                        <m:e>
                          <m:r>
                            <a:rPr kumimoji="1" lang="en-US" b="0" i="1" smtClean="0">
                              <a:latin typeface="Cambria Math" panose="02040503050406030204" pitchFamily="18" charset="0"/>
                            </a:rPr>
                            <m:t>𝜉</m:t>
                          </m:r>
                        </m:e>
                        <m:sub>
                          <m:r>
                            <a:rPr kumimoji="1" lang="en-US" b="0" i="1" smtClean="0">
                              <a:latin typeface="Cambria Math" panose="02040503050406030204" pitchFamily="18" charset="0"/>
                            </a:rPr>
                            <m:t>𝑠</m:t>
                          </m:r>
                        </m:sub>
                      </m:sSub>
                      <m:r>
                        <a:rPr kumimoji="1" lang="en-US" b="0" i="1" smtClean="0">
                          <a:latin typeface="Cambria Math" panose="02040503050406030204" pitchFamily="18" charset="0"/>
                        </a:rPr>
                        <m:t>=3.54</m:t>
                      </m:r>
                    </m:oMath>
                  </m:oMathPara>
                </a14:m>
                <a:endParaRPr kumimoji="1" lang="en-CN" dirty="0">
                  <a:latin typeface="Palatino Linotype" panose="02040502050505030304" pitchFamily="18" charset="0"/>
                </a:endParaRPr>
              </a:p>
            </p:txBody>
          </p:sp>
        </mc:Choice>
        <mc:Fallback>
          <p:sp>
            <p:nvSpPr>
              <p:cNvPr id="13" name="TextBox 12">
                <a:extLst>
                  <a:ext uri="{FF2B5EF4-FFF2-40B4-BE49-F238E27FC236}">
                    <a16:creationId xmlns:a16="http://schemas.microsoft.com/office/drawing/2014/main" id="{7540DA34-9A65-C913-0FD8-50881A6B590A}"/>
                  </a:ext>
                </a:extLst>
              </p:cNvPr>
              <p:cNvSpPr txBox="1">
                <a:spLocks noRot="1" noChangeAspect="1" noMove="1" noResize="1" noEditPoints="1" noAdjustHandles="1" noChangeArrowheads="1" noChangeShapeType="1" noTextEdit="1"/>
              </p:cNvSpPr>
              <p:nvPr/>
            </p:nvSpPr>
            <p:spPr>
              <a:xfrm>
                <a:off x="10515248" y="3865976"/>
                <a:ext cx="989566" cy="276999"/>
              </a:xfrm>
              <a:prstGeom prst="rect">
                <a:avLst/>
              </a:prstGeom>
              <a:blipFill>
                <a:blip r:embed="rId8"/>
                <a:stretch>
                  <a:fillRect l="-8974" t="-4348" r="-6410" b="-3478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4" name="文本框 10">
                <a:extLst>
                  <a:ext uri="{FF2B5EF4-FFF2-40B4-BE49-F238E27FC236}">
                    <a16:creationId xmlns:a16="http://schemas.microsoft.com/office/drawing/2014/main" id="{6E93BEB9-1AEC-387C-F0DD-E1CFA362C4B3}"/>
                  </a:ext>
                </a:extLst>
              </p:cNvPr>
              <p:cNvSpPr txBox="1"/>
              <p:nvPr/>
            </p:nvSpPr>
            <p:spPr>
              <a:xfrm>
                <a:off x="282840" y="3602089"/>
                <a:ext cx="5965475" cy="1477328"/>
              </a:xfrm>
              <a:prstGeom prst="rect">
                <a:avLst/>
              </a:prstGeom>
              <a:noFill/>
            </p:spPr>
            <p:txBody>
              <a:bodyPr wrap="square" rtlCol="0">
                <a:spAutoFit/>
              </a:bodyPr>
              <a:lstStyle/>
              <a:p>
                <a:pPr marL="285750" indent="-285750" algn="l">
                  <a:buFont typeface="Wingdings" pitchFamily="2" charset="2"/>
                  <a:buChar char="p"/>
                </a:pPr>
                <a:r>
                  <a:rPr kumimoji="1" lang="en-US" altLang="zh-CN" dirty="0">
                    <a:latin typeface="Palatino Linotype" panose="02040502050505030304" pitchFamily="18" charset="0"/>
                  </a:rPr>
                  <a:t>The wave length of charge density is </a:t>
                </a:r>
                <a14:m>
                  <m:oMath xmlns:m="http://schemas.openxmlformats.org/officeDocument/2006/math">
                    <m:r>
                      <a:rPr kumimoji="1" lang="en-US" altLang="zh-CN" b="0" i="1" smtClean="0">
                        <a:latin typeface="Cambria Math" panose="02040503050406030204" pitchFamily="18" charset="0"/>
                      </a:rPr>
                      <m:t>4</m:t>
                    </m:r>
                  </m:oMath>
                </a14:m>
                <a:r>
                  <a:rPr kumimoji="1" lang="en-US" altLang="zh-CN" dirty="0">
                    <a:latin typeface="Palatino Linotype" panose="02040502050505030304" pitchFamily="18" charset="0"/>
                  </a:rPr>
                  <a:t>, so-called half-filled stripe state.</a:t>
                </a:r>
              </a:p>
              <a:p>
                <a:pPr marL="285750" indent="-285750">
                  <a:buFont typeface="Wingdings" pitchFamily="2" charset="2"/>
                  <a:buChar char="p"/>
                </a:pPr>
                <a:r>
                  <a:rPr kumimoji="1" lang="en-US" altLang="zh-CN" dirty="0">
                    <a:latin typeface="Palatino Linotype" panose="02040502050505030304" pitchFamily="18" charset="0"/>
                  </a:rPr>
                  <a:t>The amplitude of charge density wave (CDW),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𝑐𝑑𝑤</m:t>
                        </m:r>
                      </m:sub>
                    </m:sSub>
                  </m:oMath>
                </a14:m>
                <a:r>
                  <a:rPr kumimoji="1" lang="en-US" altLang="zh-CN" dirty="0">
                    <a:latin typeface="Palatino Linotype" panose="02040502050505030304" pitchFamily="18" charset="0"/>
                  </a:rPr>
                  <a:t> decay algebraically as system size increasing, indicating a charge gapless state.</a:t>
                </a:r>
              </a:p>
            </p:txBody>
          </p:sp>
        </mc:Choice>
        <mc:Fallback>
          <p:sp>
            <p:nvSpPr>
              <p:cNvPr id="14" name="文本框 10">
                <a:extLst>
                  <a:ext uri="{FF2B5EF4-FFF2-40B4-BE49-F238E27FC236}">
                    <a16:creationId xmlns:a16="http://schemas.microsoft.com/office/drawing/2014/main" id="{6E93BEB9-1AEC-387C-F0DD-E1CFA362C4B3}"/>
                  </a:ext>
                </a:extLst>
              </p:cNvPr>
              <p:cNvSpPr txBox="1">
                <a:spLocks noRot="1" noChangeAspect="1" noMove="1" noResize="1" noEditPoints="1" noAdjustHandles="1" noChangeArrowheads="1" noChangeShapeType="1" noTextEdit="1"/>
              </p:cNvSpPr>
              <p:nvPr/>
            </p:nvSpPr>
            <p:spPr>
              <a:xfrm>
                <a:off x="282840" y="3602089"/>
                <a:ext cx="5965475" cy="1477328"/>
              </a:xfrm>
              <a:prstGeom prst="rect">
                <a:avLst/>
              </a:prstGeom>
              <a:blipFill>
                <a:blip r:embed="rId9"/>
                <a:stretch>
                  <a:fillRect l="-637" t="-1709" b="-598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A482F1F-0992-05BC-2C4F-187C6FD63FB2}"/>
                  </a:ext>
                </a:extLst>
              </p:cNvPr>
              <p:cNvSpPr txBox="1"/>
              <p:nvPr/>
            </p:nvSpPr>
            <p:spPr>
              <a:xfrm>
                <a:off x="282840" y="2916734"/>
                <a:ext cx="6206590" cy="3241657"/>
              </a:xfrm>
              <a:prstGeom prst="rect">
                <a:avLst/>
              </a:prstGeom>
              <a:noFill/>
            </p:spPr>
            <p:txBody>
              <a:bodyPr wrap="square">
                <a:spAutoFit/>
              </a:bodyPr>
              <a:lstStyle/>
              <a:p>
                <a:pPr marL="285750" indent="-285750">
                  <a:buFont typeface="Wingdings" pitchFamily="2" charset="2"/>
                  <a:buChar char="p"/>
                </a:pPr>
                <a:endParaRPr kumimoji="1" lang="en-US" altLang="zh-CN" dirty="0">
                  <a:latin typeface="Palatino Linotype" panose="02040502050505030304" pitchFamily="18" charset="0"/>
                </a:endParaRPr>
              </a:p>
              <a:p>
                <a:pPr marL="285750" indent="-285750">
                  <a:buFont typeface="Wingdings" pitchFamily="2" charset="2"/>
                  <a:buChar char="p"/>
                </a:pPr>
                <a:r>
                  <a:rPr kumimoji="1" lang="en-US" altLang="zh-CN" dirty="0">
                    <a:latin typeface="Palatino Linotype" panose="02040502050505030304" pitchFamily="18" charset="0"/>
                  </a:rPr>
                  <a:t>superconductivity is characterized by spin singlet pair correlations on bonds</a:t>
                </a:r>
              </a:p>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m:rPr>
                              <m:sty m:val="p"/>
                            </m:rPr>
                            <a:rPr kumimoji="1" lang="en-US" altLang="zh-CN" b="0" i="0" smtClean="0">
                              <a:latin typeface="Cambria Math" panose="02040503050406030204" pitchFamily="18" charset="0"/>
                            </a:rPr>
                            <m:t>Φ</m:t>
                          </m:r>
                        </m:e>
                        <m:sub>
                          <m:r>
                            <a:rPr kumimoji="1" lang="en-US" altLang="zh-CN" b="0" i="1" smtClean="0">
                              <a:latin typeface="Cambria Math" panose="02040503050406030204" pitchFamily="18" charset="0"/>
                            </a:rPr>
                            <m:t>𝑦𝑦</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0, </m:t>
                          </m:r>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m:rPr>
                              <m:sty m:val="p"/>
                            </m:rPr>
                            <a:rPr kumimoji="1" lang="en-US" altLang="zh-CN" b="0" i="0" smtClean="0">
                              <a:latin typeface="Cambria Math" panose="02040503050406030204" pitchFamily="18" charset="0"/>
                            </a:rPr>
                            <m:t>Δ</m:t>
                          </m:r>
                        </m:e>
                        <m:sub>
                          <m:r>
                            <a:rPr kumimoji="1" lang="en-US" altLang="zh-CN" b="0" i="1" smtClean="0">
                              <a:latin typeface="Cambria Math" panose="02040503050406030204" pitchFamily="18" charset="0"/>
                            </a:rPr>
                            <m:t>𝑖𝑗</m:t>
                          </m:r>
                        </m:sub>
                        <m:sup>
                          <m:r>
                            <a:rPr lang="en-US" altLang="zh-CN" i="1">
                              <a:latin typeface="Cambria Math" panose="02040503050406030204" pitchFamily="18" charset="0"/>
                            </a:rPr>
                            <m:t>†</m:t>
                          </m:r>
                        </m:sup>
                      </m:sSubSup>
                      <m:r>
                        <a:rPr kumimoji="1" lang="en-US" altLang="zh-CN" b="0" i="1" smtClean="0">
                          <a:latin typeface="Cambria Math" panose="02040503050406030204" pitchFamily="18" charset="0"/>
                        </a:rPr>
                        <m:t>(0)</m:t>
                      </m:r>
                      <m:sSub>
                        <m:sSubPr>
                          <m:ctrlPr>
                            <a:rPr kumimoji="1" lang="en-US" altLang="zh-CN" i="1">
                              <a:latin typeface="Cambria Math" panose="02040503050406030204" pitchFamily="18" charset="0"/>
                            </a:rPr>
                          </m:ctrlPr>
                        </m:sSubPr>
                        <m:e>
                          <m:r>
                            <m:rPr>
                              <m:sty m:val="p"/>
                            </m:rPr>
                            <a:rPr kumimoji="1" lang="en-US" altLang="zh-CN">
                              <a:latin typeface="Cambria Math" panose="02040503050406030204" pitchFamily="18" charset="0"/>
                            </a:rPr>
                            <m:t>Δ</m:t>
                          </m:r>
                        </m:e>
                        <m:sub>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𝑖</m:t>
                              </m:r>
                            </m:e>
                            <m:sup>
                              <m:r>
                                <a:rPr kumimoji="1" lang="en-US" altLang="zh-CN" b="0" i="1" smtClean="0">
                                  <a:latin typeface="Cambria Math" panose="02040503050406030204" pitchFamily="18" charset="0"/>
                                </a:rPr>
                                <m:t>′</m:t>
                              </m:r>
                            </m:sup>
                          </m:sSup>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𝑗</m:t>
                              </m:r>
                            </m:e>
                            <m:sup>
                              <m:r>
                                <a:rPr kumimoji="1" lang="en-US" altLang="zh-CN" b="0" i="1" smtClean="0">
                                  <a:latin typeface="Cambria Math" panose="02040503050406030204" pitchFamily="18" charset="0"/>
                                </a:rPr>
                                <m:t>′</m:t>
                              </m:r>
                            </m:sup>
                          </m:sSup>
                        </m:sub>
                      </m:sSub>
                      <m:r>
                        <a:rPr kumimoji="1" lang="en-US" altLang="zh-CN" i="1">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i="1">
                          <a:latin typeface="Cambria Math" panose="02040503050406030204" pitchFamily="18" charset="0"/>
                        </a:rPr>
                        <m:t>)</m:t>
                      </m:r>
                    </m:oMath>
                  </m:oMathPara>
                </a14:m>
                <a:endParaRPr kumimoji="1" lang="en-US" altLang="zh-CN" dirty="0">
                  <a:latin typeface="Palatino Linotype" panose="02040502050505030304" pitchFamily="18" charset="0"/>
                </a:endParaRPr>
              </a:p>
              <a:p>
                <a:pPr/>
                <a14:m>
                  <m:oMathPara xmlns:m="http://schemas.openxmlformats.org/officeDocument/2006/math">
                    <m:oMathParaPr>
                      <m:jc m:val="centerGroup"/>
                    </m:oMathParaPr>
                    <m:oMath xmlns:m="http://schemas.openxmlformats.org/officeDocument/2006/math">
                      <m:sSubSup>
                        <m:sSubSupPr>
                          <m:ctrlPr>
                            <a:rPr kumimoji="1" lang="en-US" altLang="zh-CN" b="0" i="1" smtClean="0">
                              <a:latin typeface="Cambria Math" panose="02040503050406030204" pitchFamily="18" charset="0"/>
                            </a:rPr>
                          </m:ctrlPr>
                        </m:sSubSupPr>
                        <m:e>
                          <m:r>
                            <m:rPr>
                              <m:sty m:val="p"/>
                            </m:rPr>
                            <a:rPr kumimoji="1" lang="en-US" altLang="zh-CN" b="0" i="0" smtClean="0">
                              <a:latin typeface="Cambria Math" panose="02040503050406030204" pitchFamily="18" charset="0"/>
                            </a:rPr>
                            <m:t>Δ</m:t>
                          </m:r>
                        </m:e>
                        <m:sub>
                          <m:r>
                            <a:rPr kumimoji="1" lang="en-US" altLang="zh-CN" b="0" i="1" smtClean="0">
                              <a:latin typeface="Cambria Math" panose="02040503050406030204" pitchFamily="18" charset="0"/>
                            </a:rPr>
                            <m:t>𝑖𝑗</m:t>
                          </m:r>
                        </m:sub>
                        <m:sup>
                          <m:r>
                            <a:rPr lang="en-US" altLang="zh-CN" i="1">
                              <a:latin typeface="Cambria Math" panose="02040503050406030204" pitchFamily="18" charset="0"/>
                            </a:rPr>
                            <m:t>†</m:t>
                          </m:r>
                        </m:sup>
                      </m:sSubSup>
                      <m:r>
                        <a:rPr kumimoji="1" lang="en-US" altLang="zh-CN" b="0" i="0" smtClean="0">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ad>
                            <m:radPr>
                              <m:degHide m:val="on"/>
                              <m:ctrlPr>
                                <a:rPr kumimoji="1" lang="en-US" altLang="zh-CN" i="1">
                                  <a:latin typeface="Cambria Math" panose="02040503050406030204" pitchFamily="18" charset="0"/>
                                </a:rPr>
                              </m:ctrlPr>
                            </m:radPr>
                            <m:deg/>
                            <m:e>
                              <m:r>
                                <a:rPr kumimoji="1" lang="en-US" altLang="zh-CN" i="1">
                                  <a:latin typeface="Cambria Math" panose="02040503050406030204" pitchFamily="18" charset="0"/>
                                </a:rPr>
                                <m:t>2</m:t>
                              </m:r>
                            </m:e>
                          </m:rad>
                        </m:den>
                      </m:f>
                      <m:d>
                        <m:dPr>
                          <m:ctrlPr>
                            <a:rPr kumimoji="1" lang="en-US" altLang="zh-CN" b="0" i="1" smtClean="0">
                              <a:latin typeface="Cambria Math" panose="02040503050406030204" pitchFamily="18" charset="0"/>
                            </a:rPr>
                          </m:ctrlPr>
                        </m:dPr>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rPr>
                                <m:t>†</m:t>
                              </m:r>
                            </m:sup>
                          </m:sSubSup>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𝑐</m:t>
                              </m:r>
                            </m:e>
                            <m:sub>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𝑖</m:t>
                              </m:r>
                              <m:r>
                                <a:rPr kumimoji="1" lang="en-US" altLang="zh-CN" i="1" smtClean="0">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rPr>
                                <m:t>†</m:t>
                              </m:r>
                            </m:sup>
                          </m:sSubSup>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𝑗</m:t>
                              </m:r>
                              <m:r>
                                <a:rPr kumimoji="1" lang="en-US" altLang="zh-CN" i="1" smtClean="0">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rPr>
                                <m:t>†</m:t>
                              </m:r>
                            </m:sup>
                          </m:sSubSup>
                        </m:e>
                      </m:d>
                    </m:oMath>
                  </m:oMathPara>
                </a14:m>
                <a:endParaRPr kumimoji="1" lang="en-US" altLang="zh-CN" dirty="0">
                  <a:latin typeface="Palatino Linotype" panose="02040502050505030304" pitchFamily="18" charset="0"/>
                </a:endParaRPr>
              </a:p>
              <a:p>
                <a:pPr marL="285750" indent="-285750">
                  <a:buFont typeface="Wingdings" pitchFamily="2" charset="2"/>
                  <a:buChar char="p"/>
                </a:pPr>
                <a:r>
                  <a:rPr kumimoji="1" lang="en-US" altLang="zh-CN" dirty="0">
                    <a:latin typeface="Palatino Linotype" panose="02040502050505030304" pitchFamily="18" charset="0"/>
                  </a:rPr>
                  <a:t>Pair correlations decay in a polynomial form, with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𝑠𝑐</m:t>
                        </m:r>
                      </m:sub>
                    </m:sSub>
                    <m:r>
                      <a:rPr kumimoji="1" lang="en-US" altLang="zh-CN" b="0" i="1" smtClean="0">
                        <a:latin typeface="Cambria Math" panose="02040503050406030204" pitchFamily="18" charset="0"/>
                      </a:rPr>
                      <m:t>&lt;</m:t>
                    </m:r>
                  </m:oMath>
                </a14:m>
                <a:r>
                  <a:rPr kumimoji="1" lang="en-US" altLang="zh-CN" dirty="0">
                    <a:latin typeface="Palatino Linotype" panose="02040502050505030304" pitchFamily="18" charset="0"/>
                  </a:rPr>
                  <a:t>1. </a:t>
                </a:r>
              </a:p>
              <a:p>
                <a:r>
                  <a:rPr kumimoji="1" lang="en-US" altLang="zh-CN" dirty="0">
                    <a:latin typeface="Palatino Linotype" panose="02040502050505030304" pitchFamily="18" charset="0"/>
                  </a:rPr>
                  <a:t>      </a:t>
                </a:r>
                <a:r>
                  <a:rPr kumimoji="1" lang="en-US" altLang="zh-CN" dirty="0">
                    <a:latin typeface="Palatino Linotype" panose="02040502050505030304" pitchFamily="18" charset="0"/>
                    <a:sym typeface="Wingdings" pitchFamily="2" charset="2"/>
                  </a:rPr>
                  <a:t> pairing symmetry: </a:t>
                </a:r>
                <a:r>
                  <a:rPr kumimoji="1" lang="en-US" altLang="zh-CN" dirty="0" err="1">
                    <a:latin typeface="Palatino Linotype" panose="02040502050505030304" pitchFamily="18" charset="0"/>
                    <a:sym typeface="Wingdings" pitchFamily="2" charset="2"/>
                  </a:rPr>
                  <a:t>plaqutte</a:t>
                </a:r>
                <a:r>
                  <a:rPr kumimoji="1" lang="en-US" altLang="zh-CN" dirty="0">
                    <a:latin typeface="Palatino Linotype" panose="02040502050505030304" pitchFamily="18" charset="0"/>
                    <a:sym typeface="Wingdings" pitchFamily="2" charset="2"/>
                  </a:rPr>
                  <a:t> d-wave &amp; ordinary d-wave</a:t>
                </a:r>
                <a:endParaRPr kumimoji="1" lang="en-US" altLang="zh-CN" dirty="0">
                  <a:latin typeface="Palatino Linotype" panose="02040502050505030304" pitchFamily="18" charset="0"/>
                </a:endParaRPr>
              </a:p>
              <a:p>
                <a:pPr marL="285750" indent="-285750">
                  <a:buFont typeface="Wingdings" pitchFamily="2" charset="2"/>
                  <a:buChar char="p"/>
                </a:pPr>
                <a:r>
                  <a:rPr kumimoji="1" lang="en-US" altLang="zh-CN" dirty="0">
                    <a:latin typeface="Palatino Linotype" panose="02040502050505030304" pitchFamily="18" charset="0"/>
                  </a:rPr>
                  <a:t>The states also have spin gaps with </a:t>
                </a:r>
                <a14:m>
                  <m:oMath xmlns:m="http://schemas.openxmlformats.org/officeDocument/2006/math">
                    <m:r>
                      <a:rPr kumimoji="1" lang="en-US" altLang="zh-CN" b="0" i="1" smtClean="0">
                        <a:latin typeface="Cambria Math" panose="02040503050406030204" pitchFamily="18" charset="0"/>
                      </a:rPr>
                      <m:t>𝜉</m:t>
                    </m:r>
                    <m:r>
                      <a:rPr kumimoji="1" lang="en-US" altLang="zh-CN" b="0" i="1" smtClean="0">
                        <a:latin typeface="Cambria Math" panose="02040503050406030204" pitchFamily="18" charset="0"/>
                      </a:rPr>
                      <m:t>=3.32</m:t>
                    </m:r>
                  </m:oMath>
                </a14:m>
                <a:endParaRPr kumimoji="1" lang="zh-CN" altLang="en-US" dirty="0">
                  <a:latin typeface="Palatino Linotype" panose="02040502050505030304" pitchFamily="18" charset="0"/>
                </a:endParaRPr>
              </a:p>
            </p:txBody>
          </p:sp>
        </mc:Choice>
        <mc:Fallback>
          <p:sp>
            <p:nvSpPr>
              <p:cNvPr id="16" name="TextBox 15">
                <a:extLst>
                  <a:ext uri="{FF2B5EF4-FFF2-40B4-BE49-F238E27FC236}">
                    <a16:creationId xmlns:a16="http://schemas.microsoft.com/office/drawing/2014/main" id="{3A482F1F-0992-05BC-2C4F-187C6FD63FB2}"/>
                  </a:ext>
                </a:extLst>
              </p:cNvPr>
              <p:cNvSpPr txBox="1">
                <a:spLocks noRot="1" noChangeAspect="1" noMove="1" noResize="1" noEditPoints="1" noAdjustHandles="1" noChangeArrowheads="1" noChangeShapeType="1" noTextEdit="1"/>
              </p:cNvSpPr>
              <p:nvPr/>
            </p:nvSpPr>
            <p:spPr>
              <a:xfrm>
                <a:off x="282840" y="2916734"/>
                <a:ext cx="6206590" cy="3241657"/>
              </a:xfrm>
              <a:prstGeom prst="rect">
                <a:avLst/>
              </a:prstGeom>
              <a:blipFill>
                <a:blip r:embed="rId10"/>
                <a:stretch>
                  <a:fillRect l="-816" b="-234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B1408EE-DDC2-1BC0-9FC9-8C02AE7B64F4}"/>
                  </a:ext>
                </a:extLst>
              </p:cNvPr>
              <p:cNvSpPr txBox="1"/>
              <p:nvPr/>
            </p:nvSpPr>
            <p:spPr>
              <a:xfrm>
                <a:off x="10282072" y="732940"/>
                <a:ext cx="1659557"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b="0" i="1" smtClean="0">
                          <a:latin typeface="Cambria Math" panose="02040503050406030204" pitchFamily="18" charset="0"/>
                        </a:rPr>
                        <m:t>(</m:t>
                      </m:r>
                      <m:r>
                        <a:rPr kumimoji="1" lang="en-US" b="0" i="1" smtClean="0">
                          <a:latin typeface="Cambria Math" panose="02040503050406030204" pitchFamily="18" charset="0"/>
                        </a:rPr>
                        <m:t>𝜆</m:t>
                      </m:r>
                      <m:r>
                        <a:rPr kumimoji="1" lang="en-US" b="0" i="1" smtClean="0">
                          <a:latin typeface="Cambria Math" panose="02040503050406030204" pitchFamily="18" charset="0"/>
                        </a:rPr>
                        <m:t>=0.3, </m:t>
                      </m:r>
                      <m:r>
                        <a:rPr kumimoji="1" lang="en-US" b="0" i="1" smtClean="0">
                          <a:latin typeface="Cambria Math" panose="02040503050406030204" pitchFamily="18" charset="0"/>
                        </a:rPr>
                        <m:t>𝑈</m:t>
                      </m:r>
                      <m:r>
                        <a:rPr kumimoji="1" lang="en-US" b="0" i="1" smtClean="0">
                          <a:latin typeface="Cambria Math" panose="02040503050406030204" pitchFamily="18" charset="0"/>
                        </a:rPr>
                        <m:t>=8)</m:t>
                      </m:r>
                    </m:oMath>
                  </m:oMathPara>
                </a14:m>
                <a:endParaRPr kumimoji="1" lang="en-CN" dirty="0">
                  <a:latin typeface="Palatino Linotype" panose="02040502050505030304" pitchFamily="18" charset="0"/>
                </a:endParaRPr>
              </a:p>
            </p:txBody>
          </p:sp>
        </mc:Choice>
        <mc:Fallback>
          <p:sp>
            <p:nvSpPr>
              <p:cNvPr id="17" name="TextBox 16">
                <a:extLst>
                  <a:ext uri="{FF2B5EF4-FFF2-40B4-BE49-F238E27FC236}">
                    <a16:creationId xmlns:a16="http://schemas.microsoft.com/office/drawing/2014/main" id="{2B1408EE-DDC2-1BC0-9FC9-8C02AE7B64F4}"/>
                  </a:ext>
                </a:extLst>
              </p:cNvPr>
              <p:cNvSpPr txBox="1">
                <a:spLocks noRot="1" noChangeAspect="1" noMove="1" noResize="1" noEditPoints="1" noAdjustHandles="1" noChangeArrowheads="1" noChangeShapeType="1" noTextEdit="1"/>
              </p:cNvSpPr>
              <p:nvPr/>
            </p:nvSpPr>
            <p:spPr>
              <a:xfrm>
                <a:off x="10282072" y="732940"/>
                <a:ext cx="1659557" cy="276999"/>
              </a:xfrm>
              <a:prstGeom prst="rect">
                <a:avLst/>
              </a:prstGeom>
              <a:blipFill>
                <a:blip r:embed="rId11"/>
                <a:stretch>
                  <a:fillRect l="-4545" r="-4545" b="-34783"/>
                </a:stretch>
              </a:blipFill>
            </p:spPr>
            <p:txBody>
              <a:bodyPr/>
              <a:lstStyle/>
              <a:p>
                <a:r>
                  <a:rPr lang="en-CN">
                    <a:noFill/>
                  </a:rPr>
                  <a:t> </a:t>
                </a:r>
              </a:p>
            </p:txBody>
          </p:sp>
        </mc:Fallback>
      </mc:AlternateContent>
    </p:spTree>
    <p:extLst>
      <p:ext uri="{BB962C8B-B14F-4D97-AF65-F5344CB8AC3E}">
        <p14:creationId xmlns:p14="http://schemas.microsoft.com/office/powerpoint/2010/main" val="252809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27323-1F40-4E92-02FC-27721507AA32}"/>
              </a:ext>
            </a:extLst>
          </p:cNvPr>
          <p:cNvSpPr>
            <a:spLocks noGrp="1"/>
          </p:cNvSpPr>
          <p:nvPr>
            <p:ph type="title"/>
          </p:nvPr>
        </p:nvSpPr>
        <p:spPr/>
        <p:txBody>
          <a:bodyPr/>
          <a:lstStyle/>
          <a:p>
            <a:r>
              <a:rPr lang="en-CN" dirty="0"/>
              <a:t>SC evolution from </a:t>
            </a:r>
            <a:r>
              <a:rPr lang="en-CN" i="1" dirty="0"/>
              <a:t>s</a:t>
            </a:r>
            <a:r>
              <a:rPr lang="en-CN" dirty="0"/>
              <a:t>-wave to </a:t>
            </a:r>
            <a:r>
              <a:rPr lang="en-CN" i="1" dirty="0"/>
              <a:t>d</a:t>
            </a:r>
            <a:r>
              <a:rPr lang="en-CN" dirty="0"/>
              <a:t>-wave</a:t>
            </a:r>
          </a:p>
        </p:txBody>
      </p:sp>
      <p:sp>
        <p:nvSpPr>
          <p:cNvPr id="4" name="Slide Number Placeholder 3">
            <a:extLst>
              <a:ext uri="{FF2B5EF4-FFF2-40B4-BE49-F238E27FC236}">
                <a16:creationId xmlns:a16="http://schemas.microsoft.com/office/drawing/2014/main" id="{7920F3F0-633C-0D41-41FA-9C5D4245E95F}"/>
              </a:ext>
            </a:extLst>
          </p:cNvPr>
          <p:cNvSpPr>
            <a:spLocks noGrp="1"/>
          </p:cNvSpPr>
          <p:nvPr>
            <p:ph type="sldNum" sz="quarter" idx="12"/>
          </p:nvPr>
        </p:nvSpPr>
        <p:spPr/>
        <p:txBody>
          <a:bodyPr/>
          <a:lstStyle/>
          <a:p>
            <a:fld id="{CC880E0B-C886-FD44-97BB-D6802AD8013E}" type="slidenum">
              <a:rPr kumimoji="1" lang="zh-CN" altLang="en-US" smtClean="0"/>
              <a:t>11</a:t>
            </a:fld>
            <a:endParaRPr kumimoji="1" lang="zh-CN" altLang="en-US"/>
          </a:p>
        </p:txBody>
      </p:sp>
      <p:pic>
        <p:nvPicPr>
          <p:cNvPr id="6" name="Picture 5">
            <a:extLst>
              <a:ext uri="{FF2B5EF4-FFF2-40B4-BE49-F238E27FC236}">
                <a16:creationId xmlns:a16="http://schemas.microsoft.com/office/drawing/2014/main" id="{5FBCF1C4-078E-7D78-8AC3-9797E3BA9C5A}"/>
              </a:ext>
            </a:extLst>
          </p:cNvPr>
          <p:cNvPicPr>
            <a:picLocks noChangeAspect="1"/>
          </p:cNvPicPr>
          <p:nvPr/>
        </p:nvPicPr>
        <p:blipFill>
          <a:blip r:embed="rId2"/>
          <a:stretch>
            <a:fillRect/>
          </a:stretch>
        </p:blipFill>
        <p:spPr>
          <a:xfrm>
            <a:off x="330818" y="1571595"/>
            <a:ext cx="11530364" cy="2242015"/>
          </a:xfrm>
          <a:prstGeom prst="rect">
            <a:avLst/>
          </a:prstGeom>
        </p:spPr>
      </p:pic>
      <p:cxnSp>
        <p:nvCxnSpPr>
          <p:cNvPr id="8" name="Straight Arrow Connector 7">
            <a:extLst>
              <a:ext uri="{FF2B5EF4-FFF2-40B4-BE49-F238E27FC236}">
                <a16:creationId xmlns:a16="http://schemas.microsoft.com/office/drawing/2014/main" id="{F751AF6B-3FA3-1BDC-17E5-DB75B4A811FF}"/>
              </a:ext>
            </a:extLst>
          </p:cNvPr>
          <p:cNvCxnSpPr>
            <a:cxnSpLocks/>
          </p:cNvCxnSpPr>
          <p:nvPr/>
        </p:nvCxnSpPr>
        <p:spPr>
          <a:xfrm>
            <a:off x="856014" y="4157089"/>
            <a:ext cx="10790929" cy="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1F0F57A-9406-70EF-B9ED-FA6CF2C44A52}"/>
                  </a:ext>
                </a:extLst>
              </p:cNvPr>
              <p:cNvSpPr txBox="1"/>
              <p:nvPr/>
            </p:nvSpPr>
            <p:spPr>
              <a:xfrm>
                <a:off x="11233519" y="4309478"/>
                <a:ext cx="498190" cy="43088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2800" b="0" i="1" smtClean="0">
                          <a:solidFill>
                            <a:srgbClr val="FF0000"/>
                          </a:solidFill>
                          <a:latin typeface="Cambria Math" panose="02040503050406030204" pitchFamily="18" charset="0"/>
                        </a:rPr>
                        <m:t>𝑈</m:t>
                      </m:r>
                    </m:oMath>
                  </m:oMathPara>
                </a14:m>
                <a:endParaRPr kumimoji="1" lang="en-CN" sz="2800" dirty="0">
                  <a:solidFill>
                    <a:srgbClr val="FF0000"/>
                  </a:solidFill>
                  <a:latin typeface="Palatino Linotype" panose="02040502050505030304" pitchFamily="18" charset="0"/>
                </a:endParaRPr>
              </a:p>
            </p:txBody>
          </p:sp>
        </mc:Choice>
        <mc:Fallback>
          <p:sp>
            <p:nvSpPr>
              <p:cNvPr id="10" name="TextBox 9">
                <a:extLst>
                  <a:ext uri="{FF2B5EF4-FFF2-40B4-BE49-F238E27FC236}">
                    <a16:creationId xmlns:a16="http://schemas.microsoft.com/office/drawing/2014/main" id="{F1F0F57A-9406-70EF-B9ED-FA6CF2C44A52}"/>
                  </a:ext>
                </a:extLst>
              </p:cNvPr>
              <p:cNvSpPr txBox="1">
                <a:spLocks noRot="1" noChangeAspect="1" noMove="1" noResize="1" noEditPoints="1" noAdjustHandles="1" noChangeArrowheads="1" noChangeShapeType="1" noTextEdit="1"/>
              </p:cNvSpPr>
              <p:nvPr/>
            </p:nvSpPr>
            <p:spPr>
              <a:xfrm>
                <a:off x="11233519" y="4309478"/>
                <a:ext cx="498190" cy="430887"/>
              </a:xfrm>
              <a:prstGeom prst="rect">
                <a:avLst/>
              </a:prstGeom>
              <a:blipFill>
                <a:blip r:embed="rId3"/>
                <a:stretch>
                  <a:fillRect b="-2857"/>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5F5726F-5C4A-3EB5-CC66-A64200637E42}"/>
                  </a:ext>
                </a:extLst>
              </p:cNvPr>
              <p:cNvSpPr txBox="1"/>
              <p:nvPr/>
            </p:nvSpPr>
            <p:spPr>
              <a:xfrm>
                <a:off x="1521977" y="4500569"/>
                <a:ext cx="9148046" cy="1477328"/>
              </a:xfrm>
              <a:prstGeom prst="rect">
                <a:avLst/>
              </a:prstGeom>
              <a:noFill/>
            </p:spPr>
            <p:txBody>
              <a:bodyPr wrap="square">
                <a:spAutoFit/>
              </a:bodyPr>
              <a:lstStyle/>
              <a:p>
                <a:pPr marL="285750" indent="-285750">
                  <a:buFont typeface="Wingdings" pitchFamily="2" charset="2"/>
                  <a:buChar char="Ø"/>
                </a:pPr>
                <a:r>
                  <a:rPr lang="en-US" sz="1800" dirty="0">
                    <a:effectLst/>
                    <a:latin typeface="Times New Roman" panose="02020603050405020304" pitchFamily="18" charset="0"/>
                    <a:cs typeface="Times New Roman" panose="02020603050405020304" pitchFamily="18" charset="0"/>
                  </a:rPr>
                  <a:t>When fixing </a:t>
                </a:r>
                <a14:m>
                  <m:oMath xmlns:m="http://schemas.openxmlformats.org/officeDocument/2006/math">
                    <m:r>
                      <a:rPr lang="en-US" sz="1800" b="0" i="1" smtClean="0">
                        <a:effectLst/>
                        <a:latin typeface="Cambria Math" panose="02040503050406030204" pitchFamily="18" charset="0"/>
                        <a:cs typeface="Times New Roman" panose="02020603050405020304" pitchFamily="18" charset="0"/>
                      </a:rPr>
                      <m:t>𝜆</m:t>
                    </m:r>
                  </m:oMath>
                </a14:m>
                <a:r>
                  <a:rPr lang="el-GR" sz="1800"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i.e. </a:t>
                </a:r>
                <a14:m>
                  <m:oMath xmlns:m="http://schemas.openxmlformats.org/officeDocument/2006/math">
                    <m:r>
                      <a:rPr lang="en-US" i="1">
                        <a:latin typeface="Cambria Math" panose="02040503050406030204" pitchFamily="18" charset="0"/>
                        <a:cs typeface="Times New Roman" panose="02020603050405020304" pitchFamily="18" charset="0"/>
                      </a:rPr>
                      <m:t>𝜆</m:t>
                    </m:r>
                  </m:oMath>
                </a14:m>
                <a:r>
                  <a:rPr lang="el-GR" sz="1800" dirty="0">
                    <a:effectLst/>
                    <a:latin typeface="Times New Roman" panose="02020603050405020304" pitchFamily="18" charset="0"/>
                    <a:cs typeface="Times New Roman" panose="02020603050405020304" pitchFamily="18" charset="0"/>
                  </a:rPr>
                  <a:t> = 0.3, </a:t>
                </a:r>
                <a:r>
                  <a:rPr lang="en-US" sz="1800" dirty="0">
                    <a:effectLst/>
                    <a:latin typeface="Times New Roman" panose="02020603050405020304" pitchFamily="18" charset="0"/>
                    <a:cs typeface="Times New Roman" panose="02020603050405020304" pitchFamily="18" charset="0"/>
                  </a:rPr>
                  <a:t>and gradually increasing </a:t>
                </a:r>
                <a14:m>
                  <m:oMath xmlns:m="http://schemas.openxmlformats.org/officeDocument/2006/math">
                    <m:r>
                      <a:rPr lang="en-US" sz="1800" i="1" dirty="0" smtClean="0">
                        <a:effectLst/>
                        <a:latin typeface="Cambria Math" panose="02040503050406030204" pitchFamily="18" charset="0"/>
                        <a:cs typeface="Times New Roman" panose="02020603050405020304" pitchFamily="18" charset="0"/>
                      </a:rPr>
                      <m:t>𝑈</m:t>
                    </m:r>
                  </m:oMath>
                </a14:m>
                <a:r>
                  <a:rPr lang="en-US" sz="1800" dirty="0">
                    <a:effectLst/>
                    <a:latin typeface="Times New Roman" panose="02020603050405020304" pitchFamily="18" charset="0"/>
                    <a:cs typeface="Times New Roman" panose="02020603050405020304" pitchFamily="18" charset="0"/>
                  </a:rPr>
                  <a:t> from zero, the onsite Hubbard repulsion naturally suppresses the onsite </a:t>
                </a:r>
                <a:r>
                  <a:rPr lang="en-US" sz="1800" i="1" dirty="0">
                    <a:effectLst/>
                    <a:latin typeface="Times New Roman" panose="02020603050405020304" pitchFamily="18" charset="0"/>
                    <a:cs typeface="Times New Roman" panose="02020603050405020304" pitchFamily="18" charset="0"/>
                  </a:rPr>
                  <a:t>s</a:t>
                </a:r>
                <a:r>
                  <a:rPr lang="en-US" sz="1800" dirty="0">
                    <a:effectLst/>
                    <a:latin typeface="Times New Roman" panose="02020603050405020304" pitchFamily="18" charset="0"/>
                    <a:cs typeface="Times New Roman" panose="02020603050405020304" pitchFamily="18" charset="0"/>
                  </a:rPr>
                  <a:t>-wave pairing tendency but leaves the bond </a:t>
                </a:r>
                <a:r>
                  <a:rPr lang="en-US" sz="1800" i="1" dirty="0">
                    <a:effectLst/>
                    <a:latin typeface="Times New Roman" panose="02020603050405020304" pitchFamily="18" charset="0"/>
                    <a:cs typeface="Times New Roman" panose="02020603050405020304" pitchFamily="18" charset="0"/>
                  </a:rPr>
                  <a:t>d</a:t>
                </a:r>
                <a:r>
                  <a:rPr lang="en-US" sz="1800" dirty="0">
                    <a:effectLst/>
                    <a:latin typeface="Times New Roman" panose="02020603050405020304" pitchFamily="18" charset="0"/>
                    <a:cs typeface="Times New Roman" panose="02020603050405020304" pitchFamily="18" charset="0"/>
                  </a:rPr>
                  <a:t>-wave pairing channel nearly unaffected.</a:t>
                </a:r>
              </a:p>
              <a:p>
                <a:pPr marL="285750" indent="-285750">
                  <a:buFont typeface="Wingdings" pitchFamily="2" charset="2"/>
                  <a:buChar char="Ø"/>
                </a:pPr>
                <a:endParaRPr lang="en-US" sz="1800" dirty="0">
                  <a:effectLst/>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1800" dirty="0">
                    <a:effectLst/>
                    <a:latin typeface="Times New Roman" panose="02020603050405020304" pitchFamily="18" charset="0"/>
                    <a:cs typeface="Times New Roman" panose="02020603050405020304" pitchFamily="18" charset="0"/>
                  </a:rPr>
                  <a:t>Consequently, the system could be driven into a </a:t>
                </a:r>
                <a:r>
                  <a:rPr lang="en-US" sz="1800" i="1" dirty="0">
                    <a:effectLst/>
                    <a:latin typeface="Times New Roman" panose="02020603050405020304" pitchFamily="18" charset="0"/>
                    <a:cs typeface="Times New Roman" panose="02020603050405020304" pitchFamily="18" charset="0"/>
                  </a:rPr>
                  <a:t>d</a:t>
                </a:r>
                <a:r>
                  <a:rPr lang="en-US" sz="1800" dirty="0">
                    <a:effectLst/>
                    <a:latin typeface="Times New Roman" panose="02020603050405020304" pitchFamily="18" charset="0"/>
                    <a:cs typeface="Times New Roman" panose="02020603050405020304" pitchFamily="18" charset="0"/>
                  </a:rPr>
                  <a:t>-wave SC phase by sufficiently large</a:t>
                </a:r>
                <a14:m>
                  <m:oMath xmlns:m="http://schemas.openxmlformats.org/officeDocument/2006/math">
                    <m:r>
                      <a:rPr lang="en-US" sz="1800" i="1" dirty="0" smtClean="0">
                        <a:effectLst/>
                        <a:latin typeface="Cambria Math" panose="02040503050406030204" pitchFamily="18" charset="0"/>
                        <a:cs typeface="Times New Roman" panose="02020603050405020304" pitchFamily="18" charset="0"/>
                      </a:rPr>
                      <m:t> </m:t>
                    </m:r>
                    <m:r>
                      <a:rPr lang="en-US" sz="1800" i="1" dirty="0" smtClean="0">
                        <a:effectLst/>
                        <a:latin typeface="Cambria Math" panose="02040503050406030204" pitchFamily="18" charset="0"/>
                        <a:cs typeface="Times New Roman" panose="02020603050405020304" pitchFamily="18" charset="0"/>
                      </a:rPr>
                      <m:t>𝑈</m:t>
                    </m:r>
                  </m:oMath>
                </a14:m>
                <a:r>
                  <a:rPr lang="en-US" sz="1800"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12" name="TextBox 11">
                <a:extLst>
                  <a:ext uri="{FF2B5EF4-FFF2-40B4-BE49-F238E27FC236}">
                    <a16:creationId xmlns:a16="http://schemas.microsoft.com/office/drawing/2014/main" id="{D5F5726F-5C4A-3EB5-CC66-A64200637E42}"/>
                  </a:ext>
                </a:extLst>
              </p:cNvPr>
              <p:cNvSpPr txBox="1">
                <a:spLocks noRot="1" noChangeAspect="1" noMove="1" noResize="1" noEditPoints="1" noAdjustHandles="1" noChangeArrowheads="1" noChangeShapeType="1" noTextEdit="1"/>
              </p:cNvSpPr>
              <p:nvPr/>
            </p:nvSpPr>
            <p:spPr>
              <a:xfrm>
                <a:off x="1521977" y="4500569"/>
                <a:ext cx="9148046" cy="1477328"/>
              </a:xfrm>
              <a:prstGeom prst="rect">
                <a:avLst/>
              </a:prstGeom>
              <a:blipFill>
                <a:blip r:embed="rId4"/>
                <a:stretch>
                  <a:fillRect l="-555" t="-1709" b="-5983"/>
                </a:stretch>
              </a:blipFill>
            </p:spPr>
            <p:txBody>
              <a:bodyPr/>
              <a:lstStyle/>
              <a:p>
                <a:r>
                  <a:rPr lang="en-CN">
                    <a:noFill/>
                  </a:rPr>
                  <a:t> </a:t>
                </a:r>
              </a:p>
            </p:txBody>
          </p:sp>
        </mc:Fallback>
      </mc:AlternateContent>
      <p:sp>
        <p:nvSpPr>
          <p:cNvPr id="13" name="TextBox 12">
            <a:extLst>
              <a:ext uri="{FF2B5EF4-FFF2-40B4-BE49-F238E27FC236}">
                <a16:creationId xmlns:a16="http://schemas.microsoft.com/office/drawing/2014/main" id="{6ED28B17-B1A9-CCEB-A6D3-4FC03643FECC}"/>
              </a:ext>
            </a:extLst>
          </p:cNvPr>
          <p:cNvSpPr txBox="1"/>
          <p:nvPr/>
        </p:nvSpPr>
        <p:spPr>
          <a:xfrm>
            <a:off x="1521977" y="1202263"/>
            <a:ext cx="1965690" cy="369332"/>
          </a:xfrm>
          <a:prstGeom prst="rect">
            <a:avLst/>
          </a:prstGeom>
          <a:noFill/>
        </p:spPr>
        <p:txBody>
          <a:bodyPr wrap="square" rtlCol="0">
            <a:spAutoFit/>
          </a:bodyPr>
          <a:lstStyle/>
          <a:p>
            <a:pPr algn="l"/>
            <a:r>
              <a:rPr kumimoji="1" lang="en-CN" i="1" dirty="0">
                <a:solidFill>
                  <a:srgbClr val="C00000"/>
                </a:solidFill>
                <a:latin typeface="Palatino Linotype" panose="02040502050505030304" pitchFamily="18" charset="0"/>
              </a:rPr>
              <a:t>s</a:t>
            </a:r>
            <a:r>
              <a:rPr kumimoji="1" lang="en-CN" dirty="0">
                <a:solidFill>
                  <a:srgbClr val="C00000"/>
                </a:solidFill>
                <a:latin typeface="Palatino Linotype" panose="02040502050505030304" pitchFamily="18" charset="0"/>
              </a:rPr>
              <a:t>-wave pairing</a:t>
            </a:r>
          </a:p>
        </p:txBody>
      </p:sp>
      <p:cxnSp>
        <p:nvCxnSpPr>
          <p:cNvPr id="15" name="Straight Arrow Connector 14">
            <a:extLst>
              <a:ext uri="{FF2B5EF4-FFF2-40B4-BE49-F238E27FC236}">
                <a16:creationId xmlns:a16="http://schemas.microsoft.com/office/drawing/2014/main" id="{2C6C9DF3-51AF-5FDB-1C07-382937631DF2}"/>
              </a:ext>
            </a:extLst>
          </p:cNvPr>
          <p:cNvCxnSpPr/>
          <p:nvPr/>
        </p:nvCxnSpPr>
        <p:spPr>
          <a:xfrm flipH="1">
            <a:off x="1990641" y="1571595"/>
            <a:ext cx="169932" cy="40286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BEF786-1BBC-0948-32C3-6D49FD49C25D}"/>
              </a:ext>
            </a:extLst>
          </p:cNvPr>
          <p:cNvSpPr txBox="1"/>
          <p:nvPr/>
        </p:nvSpPr>
        <p:spPr>
          <a:xfrm>
            <a:off x="7565379" y="1202263"/>
            <a:ext cx="1965690" cy="369332"/>
          </a:xfrm>
          <a:prstGeom prst="rect">
            <a:avLst/>
          </a:prstGeom>
          <a:noFill/>
        </p:spPr>
        <p:txBody>
          <a:bodyPr wrap="square" rtlCol="0">
            <a:spAutoFit/>
          </a:bodyPr>
          <a:lstStyle/>
          <a:p>
            <a:pPr algn="l"/>
            <a:r>
              <a:rPr kumimoji="1" lang="en-CN" i="1" dirty="0">
                <a:solidFill>
                  <a:srgbClr val="0070C0"/>
                </a:solidFill>
                <a:latin typeface="Palatino Linotype" panose="02040502050505030304" pitchFamily="18" charset="0"/>
              </a:rPr>
              <a:t>d</a:t>
            </a:r>
            <a:r>
              <a:rPr kumimoji="1" lang="en-CN" dirty="0">
                <a:solidFill>
                  <a:srgbClr val="0070C0"/>
                </a:solidFill>
                <a:latin typeface="Palatino Linotype" panose="02040502050505030304" pitchFamily="18" charset="0"/>
              </a:rPr>
              <a:t>-wave pairing</a:t>
            </a:r>
          </a:p>
        </p:txBody>
      </p:sp>
      <p:cxnSp>
        <p:nvCxnSpPr>
          <p:cNvPr id="17" name="Straight Arrow Connector 16">
            <a:extLst>
              <a:ext uri="{FF2B5EF4-FFF2-40B4-BE49-F238E27FC236}">
                <a16:creationId xmlns:a16="http://schemas.microsoft.com/office/drawing/2014/main" id="{E34F32E3-B49A-9EE6-3B41-DD986C75A15E}"/>
              </a:ext>
            </a:extLst>
          </p:cNvPr>
          <p:cNvCxnSpPr>
            <a:cxnSpLocks/>
          </p:cNvCxnSpPr>
          <p:nvPr/>
        </p:nvCxnSpPr>
        <p:spPr>
          <a:xfrm flipH="1">
            <a:off x="8367165" y="1571595"/>
            <a:ext cx="181059" cy="40286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806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4566-6E99-A739-70A0-2C765D8E1749}"/>
              </a:ext>
            </a:extLst>
          </p:cNvPr>
          <p:cNvSpPr>
            <a:spLocks noGrp="1"/>
          </p:cNvSpPr>
          <p:nvPr>
            <p:ph type="title"/>
          </p:nvPr>
        </p:nvSpPr>
        <p:spPr/>
        <p:txBody>
          <a:bodyPr/>
          <a:lstStyle/>
          <a:p>
            <a:r>
              <a:rPr lang="en-CN"/>
              <a:t>stripe </a:t>
            </a:r>
            <a:r>
              <a:rPr lang="en-CN" dirty="0"/>
              <a:t>state</a:t>
            </a:r>
          </a:p>
        </p:txBody>
      </p:sp>
      <p:sp>
        <p:nvSpPr>
          <p:cNvPr id="4" name="Slide Number Placeholder 3">
            <a:extLst>
              <a:ext uri="{FF2B5EF4-FFF2-40B4-BE49-F238E27FC236}">
                <a16:creationId xmlns:a16="http://schemas.microsoft.com/office/drawing/2014/main" id="{B0D3295D-D90A-6364-8F37-20544237C226}"/>
              </a:ext>
            </a:extLst>
          </p:cNvPr>
          <p:cNvSpPr>
            <a:spLocks noGrp="1"/>
          </p:cNvSpPr>
          <p:nvPr>
            <p:ph type="sldNum" sz="quarter" idx="12"/>
          </p:nvPr>
        </p:nvSpPr>
        <p:spPr/>
        <p:txBody>
          <a:bodyPr/>
          <a:lstStyle/>
          <a:p>
            <a:fld id="{CC880E0B-C886-FD44-97BB-D6802AD8013E}" type="slidenum">
              <a:rPr kumimoji="1" lang="zh-CN" altLang="en-US" smtClean="0"/>
              <a:t>12</a:t>
            </a:fld>
            <a:endParaRPr kumimoji="1" lang="zh-CN" altLang="en-US"/>
          </a:p>
        </p:txBody>
      </p:sp>
      <p:pic>
        <p:nvPicPr>
          <p:cNvPr id="6" name="Picture 5">
            <a:extLst>
              <a:ext uri="{FF2B5EF4-FFF2-40B4-BE49-F238E27FC236}">
                <a16:creationId xmlns:a16="http://schemas.microsoft.com/office/drawing/2014/main" id="{CF7AF066-BE7F-11D8-A209-ECC6AA7EB62A}"/>
              </a:ext>
            </a:extLst>
          </p:cNvPr>
          <p:cNvPicPr>
            <a:picLocks noChangeAspect="1"/>
          </p:cNvPicPr>
          <p:nvPr/>
        </p:nvPicPr>
        <p:blipFill>
          <a:blip r:embed="rId2"/>
          <a:stretch>
            <a:fillRect/>
          </a:stretch>
        </p:blipFill>
        <p:spPr>
          <a:xfrm>
            <a:off x="925920" y="1361568"/>
            <a:ext cx="6661145" cy="3073681"/>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8D77557-74F9-5C44-0C3C-5C9FAC3448E0}"/>
                  </a:ext>
                </a:extLst>
              </p:cNvPr>
              <p:cNvSpPr txBox="1"/>
              <p:nvPr/>
            </p:nvSpPr>
            <p:spPr>
              <a:xfrm>
                <a:off x="3598243" y="554915"/>
                <a:ext cx="1659557"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b="0" i="1" smtClean="0">
                          <a:latin typeface="Cambria Math" panose="02040503050406030204" pitchFamily="18" charset="0"/>
                        </a:rPr>
                        <m:t>(</m:t>
                      </m:r>
                      <m:r>
                        <a:rPr kumimoji="1" lang="en-US" b="0" i="1" smtClean="0">
                          <a:latin typeface="Cambria Math" panose="02040503050406030204" pitchFamily="18" charset="0"/>
                        </a:rPr>
                        <m:t>𝜆</m:t>
                      </m:r>
                      <m:r>
                        <a:rPr kumimoji="1" lang="en-US" b="0" i="1" smtClean="0">
                          <a:latin typeface="Cambria Math" panose="02040503050406030204" pitchFamily="18" charset="0"/>
                        </a:rPr>
                        <m:t>=0.1, </m:t>
                      </m:r>
                      <m:r>
                        <a:rPr kumimoji="1" lang="en-US" b="0" i="1" smtClean="0">
                          <a:latin typeface="Cambria Math" panose="02040503050406030204" pitchFamily="18" charset="0"/>
                        </a:rPr>
                        <m:t>𝑈</m:t>
                      </m:r>
                      <m:r>
                        <a:rPr kumimoji="1" lang="en-US" b="0" i="1" smtClean="0">
                          <a:latin typeface="Cambria Math" panose="02040503050406030204" pitchFamily="18" charset="0"/>
                        </a:rPr>
                        <m:t>=8)</m:t>
                      </m:r>
                    </m:oMath>
                  </m:oMathPara>
                </a14:m>
                <a:endParaRPr kumimoji="1" lang="en-CN" dirty="0">
                  <a:latin typeface="Palatino Linotype" panose="02040502050505030304" pitchFamily="18" charset="0"/>
                </a:endParaRPr>
              </a:p>
            </p:txBody>
          </p:sp>
        </mc:Choice>
        <mc:Fallback>
          <p:sp>
            <p:nvSpPr>
              <p:cNvPr id="7" name="TextBox 6">
                <a:extLst>
                  <a:ext uri="{FF2B5EF4-FFF2-40B4-BE49-F238E27FC236}">
                    <a16:creationId xmlns:a16="http://schemas.microsoft.com/office/drawing/2014/main" id="{F8D77557-74F9-5C44-0C3C-5C9FAC3448E0}"/>
                  </a:ext>
                </a:extLst>
              </p:cNvPr>
              <p:cNvSpPr txBox="1">
                <a:spLocks noRot="1" noChangeAspect="1" noMove="1" noResize="1" noEditPoints="1" noAdjustHandles="1" noChangeArrowheads="1" noChangeShapeType="1" noTextEdit="1"/>
              </p:cNvSpPr>
              <p:nvPr/>
            </p:nvSpPr>
            <p:spPr>
              <a:xfrm>
                <a:off x="3598243" y="554915"/>
                <a:ext cx="1659557" cy="276999"/>
              </a:xfrm>
              <a:prstGeom prst="rect">
                <a:avLst/>
              </a:prstGeom>
              <a:blipFill>
                <a:blip r:embed="rId3"/>
                <a:stretch>
                  <a:fillRect l="-4545" r="-4545" b="-3478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53D0A26-5A69-4455-02D9-B2390155E6F5}"/>
                  </a:ext>
                </a:extLst>
              </p:cNvPr>
              <p:cNvSpPr txBox="1"/>
              <p:nvPr/>
            </p:nvSpPr>
            <p:spPr>
              <a:xfrm>
                <a:off x="1132884" y="4782393"/>
                <a:ext cx="4963115" cy="1754326"/>
              </a:xfrm>
              <a:prstGeom prst="rect">
                <a:avLst/>
              </a:prstGeom>
              <a:noFill/>
            </p:spPr>
            <p:txBody>
              <a:bodyPr wrap="square" rtlCol="0">
                <a:spAutoFit/>
              </a:bodyPr>
              <a:lstStyle/>
              <a:p>
                <a:pPr marL="285750" indent="-285750" algn="l">
                  <a:buFont typeface="Arial" panose="020B0604020202020204" pitchFamily="34" charset="0"/>
                  <a:buChar char="•"/>
                </a:pPr>
                <a:r>
                  <a:rPr kumimoji="1" lang="en-CN" dirty="0">
                    <a:latin typeface="Palatino Linotype" panose="02040502050505030304" pitchFamily="18" charset="0"/>
                  </a:rPr>
                  <a:t>filled-stripe</a:t>
                </a:r>
              </a:p>
              <a:p>
                <a:pPr marL="285750" indent="-285750" algn="l">
                  <a:buFont typeface="Arial" panose="020B0604020202020204" pitchFamily="34" charset="0"/>
                  <a:buChar char="•"/>
                </a:pPr>
                <a:r>
                  <a:rPr kumimoji="1" lang="en-CN" dirty="0">
                    <a:latin typeface="Palatino Linotype" panose="02040502050505030304" pitchFamily="18" charset="0"/>
                  </a:rPr>
                  <a:t>short range SC correlation</a:t>
                </a:r>
              </a:p>
              <a:p>
                <a:pPr marL="285750" indent="-285750" algn="l">
                  <a:buFont typeface="Arial" panose="020B0604020202020204" pitchFamily="34" charset="0"/>
                  <a:buChar char="•"/>
                </a:pPr>
                <a:endParaRPr kumimoji="1" lang="en-CN" dirty="0">
                  <a:latin typeface="Palatino Linotype" panose="02040502050505030304" pitchFamily="18" charset="0"/>
                </a:endParaRPr>
              </a:p>
              <a:p>
                <a:pPr marL="285750" indent="-285750" algn="l">
                  <a:buFont typeface="Arial" panose="020B0604020202020204" pitchFamily="34" charset="0"/>
                  <a:buChar char="•"/>
                </a:pPr>
                <a:r>
                  <a:rPr kumimoji="1" lang="en-US" dirty="0">
                    <a:latin typeface="Palatino Linotype" panose="02040502050505030304" pitchFamily="18" charset="0"/>
                  </a:rPr>
                  <a:t>We concluded that the filled-stripe phase is stable against small </a:t>
                </a:r>
                <a14:m>
                  <m:oMath xmlns:m="http://schemas.openxmlformats.org/officeDocument/2006/math">
                    <m:r>
                      <a:rPr kumimoji="1" lang="en-US" b="0" i="1" smtClean="0">
                        <a:latin typeface="Cambria Math" panose="02040503050406030204" pitchFamily="18" charset="0"/>
                      </a:rPr>
                      <m:t>𝜆</m:t>
                    </m:r>
                    <m:r>
                      <a:rPr kumimoji="1" lang="en-US" b="0" i="1" smtClean="0">
                        <a:latin typeface="Cambria Math" panose="02040503050406030204" pitchFamily="18" charset="0"/>
                      </a:rPr>
                      <m:t>.</m:t>
                    </m:r>
                  </m:oMath>
                </a14:m>
                <a:endParaRPr kumimoji="1" lang="el-GR" dirty="0">
                  <a:latin typeface="Palatino Linotype" panose="02040502050505030304" pitchFamily="18" charset="0"/>
                </a:endParaRPr>
              </a:p>
              <a:p>
                <a:pPr marL="285750" indent="-285750" algn="l">
                  <a:buFont typeface="Arial" panose="020B0604020202020204" pitchFamily="34" charset="0"/>
                  <a:buChar char="•"/>
                </a:pPr>
                <a:endParaRPr kumimoji="1" lang="en-CN" dirty="0">
                  <a:latin typeface="Palatino Linotype" panose="02040502050505030304" pitchFamily="18" charset="0"/>
                </a:endParaRPr>
              </a:p>
            </p:txBody>
          </p:sp>
        </mc:Choice>
        <mc:Fallback>
          <p:sp>
            <p:nvSpPr>
              <p:cNvPr id="8" name="TextBox 7">
                <a:extLst>
                  <a:ext uri="{FF2B5EF4-FFF2-40B4-BE49-F238E27FC236}">
                    <a16:creationId xmlns:a16="http://schemas.microsoft.com/office/drawing/2014/main" id="{953D0A26-5A69-4455-02D9-B2390155E6F5}"/>
                  </a:ext>
                </a:extLst>
              </p:cNvPr>
              <p:cNvSpPr txBox="1">
                <a:spLocks noRot="1" noChangeAspect="1" noMove="1" noResize="1" noEditPoints="1" noAdjustHandles="1" noChangeArrowheads="1" noChangeShapeType="1" noTextEdit="1"/>
              </p:cNvSpPr>
              <p:nvPr/>
            </p:nvSpPr>
            <p:spPr>
              <a:xfrm>
                <a:off x="1132884" y="4782393"/>
                <a:ext cx="4963115" cy="1754326"/>
              </a:xfrm>
              <a:prstGeom prst="rect">
                <a:avLst/>
              </a:prstGeom>
              <a:blipFill>
                <a:blip r:embed="rId4"/>
                <a:stretch>
                  <a:fillRect l="-765" t="-1439"/>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214B525-3768-E11F-8772-5211776907C9}"/>
                  </a:ext>
                </a:extLst>
              </p:cNvPr>
              <p:cNvSpPr txBox="1"/>
              <p:nvPr/>
            </p:nvSpPr>
            <p:spPr>
              <a:xfrm>
                <a:off x="5514722" y="2949547"/>
                <a:ext cx="8118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b="0" i="1" smtClean="0">
                              <a:latin typeface="Cambria Math" panose="02040503050406030204" pitchFamily="18" charset="0"/>
                            </a:rPr>
                          </m:ctrlPr>
                        </m:sSubPr>
                        <m:e>
                          <m:r>
                            <a:rPr kumimoji="1" lang="en-US" b="0" i="1" smtClean="0">
                              <a:latin typeface="Cambria Math" panose="02040503050406030204" pitchFamily="18" charset="0"/>
                            </a:rPr>
                            <m:t>𝜉</m:t>
                          </m:r>
                        </m:e>
                        <m:sub>
                          <m:r>
                            <a:rPr kumimoji="1" lang="en-US" b="0" i="1" smtClean="0">
                              <a:latin typeface="Cambria Math" panose="02040503050406030204" pitchFamily="18" charset="0"/>
                            </a:rPr>
                            <m:t>𝑠𝑐</m:t>
                          </m:r>
                        </m:sub>
                      </m:sSub>
                      <m:r>
                        <a:rPr kumimoji="1" lang="en-US" b="0" i="1" smtClean="0">
                          <a:latin typeface="Cambria Math" panose="02040503050406030204" pitchFamily="18" charset="0"/>
                        </a:rPr>
                        <m:t>~3.3</m:t>
                      </m:r>
                    </m:oMath>
                  </m:oMathPara>
                </a14:m>
                <a:endParaRPr kumimoji="1" lang="en-CN" dirty="0">
                  <a:latin typeface="Palatino Linotype" panose="02040502050505030304" pitchFamily="18" charset="0"/>
                </a:endParaRPr>
              </a:p>
            </p:txBody>
          </p:sp>
        </mc:Choice>
        <mc:Fallback>
          <p:sp>
            <p:nvSpPr>
              <p:cNvPr id="9" name="TextBox 8">
                <a:extLst>
                  <a:ext uri="{FF2B5EF4-FFF2-40B4-BE49-F238E27FC236}">
                    <a16:creationId xmlns:a16="http://schemas.microsoft.com/office/drawing/2014/main" id="{B214B525-3768-E11F-8772-5211776907C9}"/>
                  </a:ext>
                </a:extLst>
              </p:cNvPr>
              <p:cNvSpPr txBox="1">
                <a:spLocks noRot="1" noChangeAspect="1" noMove="1" noResize="1" noEditPoints="1" noAdjustHandles="1" noChangeArrowheads="1" noChangeShapeType="1" noTextEdit="1"/>
              </p:cNvSpPr>
              <p:nvPr/>
            </p:nvSpPr>
            <p:spPr>
              <a:xfrm>
                <a:off x="5514722" y="2949547"/>
                <a:ext cx="811889" cy="276999"/>
              </a:xfrm>
              <a:prstGeom prst="rect">
                <a:avLst/>
              </a:prstGeom>
              <a:blipFill>
                <a:blip r:embed="rId5"/>
                <a:stretch>
                  <a:fillRect l="-9231" t="-4545" r="-4615" b="-40909"/>
                </a:stretch>
              </a:blipFill>
            </p:spPr>
            <p:txBody>
              <a:bodyPr/>
              <a:lstStyle/>
              <a:p>
                <a:r>
                  <a:rPr lang="en-CN">
                    <a:noFill/>
                  </a:rPr>
                  <a:t> </a:t>
                </a:r>
              </a:p>
            </p:txBody>
          </p:sp>
        </mc:Fallback>
      </mc:AlternateContent>
    </p:spTree>
    <p:extLst>
      <p:ext uri="{BB962C8B-B14F-4D97-AF65-F5344CB8AC3E}">
        <p14:creationId xmlns:p14="http://schemas.microsoft.com/office/powerpoint/2010/main" val="444256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DCD3-47F9-4C4D-CB7D-68C52E5C82EB}"/>
              </a:ext>
            </a:extLst>
          </p:cNvPr>
          <p:cNvSpPr>
            <a:spLocks noGrp="1"/>
          </p:cNvSpPr>
          <p:nvPr>
            <p:ph type="title"/>
          </p:nvPr>
        </p:nvSpPr>
        <p:spPr/>
        <p:txBody>
          <a:bodyPr/>
          <a:lstStyle/>
          <a:p>
            <a:r>
              <a:rPr lang="en-CN" dirty="0"/>
              <a:t>Discussion &amp; Summary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8A4292-20BD-C0E4-F55D-C78F59AE6C98}"/>
                  </a:ext>
                </a:extLst>
              </p:cNvPr>
              <p:cNvSpPr>
                <a:spLocks noGrp="1"/>
              </p:cNvSpPr>
              <p:nvPr>
                <p:ph idx="1"/>
              </p:nvPr>
            </p:nvSpPr>
            <p:spPr>
              <a:xfrm>
                <a:off x="272934" y="1102418"/>
                <a:ext cx="11646131" cy="5140440"/>
              </a:xfrm>
            </p:spPr>
            <p:txBody>
              <a:bodyPr>
                <a:normAutofit fontScale="92500" lnSpcReduction="10000"/>
              </a:bodyPr>
              <a:lstStyle/>
              <a:p>
                <a:r>
                  <a:rPr lang="en-US" dirty="0"/>
                  <a:t>In conclusion, from the state-of-the-art DMRG calculations, we have shown convincing evidences that the interplay between moderate SSH-type EPC and strong Hubbard </a:t>
                </a:r>
                <a14:m>
                  <m:oMath xmlns:m="http://schemas.openxmlformats.org/officeDocument/2006/math">
                    <m:r>
                      <a:rPr lang="en-US" i="1" dirty="0" smtClean="0">
                        <a:latin typeface="Cambria Math" panose="02040503050406030204" pitchFamily="18" charset="0"/>
                      </a:rPr>
                      <m:t>𝑈</m:t>
                    </m:r>
                  </m:oMath>
                </a14:m>
                <a:r>
                  <a:rPr lang="en-US" dirty="0"/>
                  <a:t> on the square lattice can induce robust </a:t>
                </a:r>
                <a:r>
                  <a:rPr lang="en-US" i="1" dirty="0"/>
                  <a:t>d</a:t>
                </a:r>
                <a:r>
                  <a:rPr lang="en-US" dirty="0"/>
                  <a:t>-wave SC. </a:t>
                </a:r>
              </a:p>
              <a:p>
                <a:endParaRPr lang="en-US" dirty="0"/>
              </a:p>
              <a:p>
                <a:r>
                  <a:rPr lang="en-US" dirty="0"/>
                  <a:t>For </a:t>
                </a:r>
                <a:r>
                  <a:rPr lang="en-US" dirty="0" err="1"/>
                  <a:t>cuprates</a:t>
                </a:r>
                <a:r>
                  <a:rPr lang="en-US" dirty="0"/>
                  <a:t>, recent experiments estimate that its EPC is about </a:t>
                </a: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=0.2~0.3</m:t>
                    </m:r>
                  </m:oMath>
                </a14:m>
                <a:r>
                  <a:rPr lang="en-US" dirty="0"/>
                  <a:t>. </a:t>
                </a:r>
                <a:r>
                  <a:rPr lang="en-US" i="1" dirty="0">
                    <a:solidFill>
                      <a:srgbClr val="00B0F0"/>
                    </a:solidFill>
                  </a:rPr>
                  <a:t>[ZX Shen, Science (2021); Y. Wang, Phys. Rev. Lett. 2021]</a:t>
                </a:r>
              </a:p>
              <a:p>
                <a:endParaRPr lang="en-US" i="1" dirty="0">
                  <a:solidFill>
                    <a:srgbClr val="00B0F0"/>
                  </a:solidFill>
                </a:endParaRPr>
              </a:p>
              <a:p>
                <a:endParaRPr lang="en-US" dirty="0"/>
              </a:p>
              <a:p>
                <a:endParaRPr lang="en-US" dirty="0"/>
              </a:p>
              <a:p>
                <a:r>
                  <a:rPr lang="en-US" dirty="0"/>
                  <a:t>Moreover, we think that our findings presented might pave a new route in looking for unconventional superconductivity and even high-temperature superconductivity in quantum materials with corroborate electron-phonon and electron-electron interactions. </a:t>
                </a:r>
              </a:p>
              <a:p>
                <a:endParaRPr lang="en-US" dirty="0"/>
              </a:p>
              <a:p>
                <a:endParaRPr lang="en-US" dirty="0"/>
              </a:p>
              <a:p>
                <a:endParaRPr lang="en-CN" dirty="0"/>
              </a:p>
            </p:txBody>
          </p:sp>
        </mc:Choice>
        <mc:Fallback>
          <p:sp>
            <p:nvSpPr>
              <p:cNvPr id="3" name="Content Placeholder 2">
                <a:extLst>
                  <a:ext uri="{FF2B5EF4-FFF2-40B4-BE49-F238E27FC236}">
                    <a16:creationId xmlns:a16="http://schemas.microsoft.com/office/drawing/2014/main" id="{9C8A4292-20BD-C0E4-F55D-C78F59AE6C98}"/>
                  </a:ext>
                </a:extLst>
              </p:cNvPr>
              <p:cNvSpPr>
                <a:spLocks noGrp="1" noRot="1" noChangeAspect="1" noMove="1" noResize="1" noEditPoints="1" noAdjustHandles="1" noChangeArrowheads="1" noChangeShapeType="1" noTextEdit="1"/>
              </p:cNvSpPr>
              <p:nvPr>
                <p:ph idx="1"/>
              </p:nvPr>
            </p:nvSpPr>
            <p:spPr>
              <a:xfrm>
                <a:off x="272934" y="1102418"/>
                <a:ext cx="11646131" cy="5140440"/>
              </a:xfrm>
              <a:blipFill>
                <a:blip r:embed="rId2"/>
                <a:stretch>
                  <a:fillRect l="-871" t="-2217" b="-24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0FC7F9AB-339F-A06A-050F-ADF7FEDA6301}"/>
              </a:ext>
            </a:extLst>
          </p:cNvPr>
          <p:cNvSpPr>
            <a:spLocks noGrp="1"/>
          </p:cNvSpPr>
          <p:nvPr>
            <p:ph type="sldNum" sz="quarter" idx="12"/>
          </p:nvPr>
        </p:nvSpPr>
        <p:spPr/>
        <p:txBody>
          <a:bodyPr/>
          <a:lstStyle/>
          <a:p>
            <a:fld id="{CC880E0B-C886-FD44-97BB-D6802AD8013E}" type="slidenum">
              <a:rPr kumimoji="1" lang="zh-CN" altLang="en-US" smtClean="0"/>
              <a:t>13</a:t>
            </a:fld>
            <a:endParaRPr kumimoji="1" lang="zh-CN" altLang="en-US"/>
          </a:p>
        </p:txBody>
      </p:sp>
      <p:pic>
        <p:nvPicPr>
          <p:cNvPr id="5" name="Picture 4">
            <a:extLst>
              <a:ext uri="{FF2B5EF4-FFF2-40B4-BE49-F238E27FC236}">
                <a16:creationId xmlns:a16="http://schemas.microsoft.com/office/drawing/2014/main" id="{9665DDB6-DD06-3DC7-8F08-73E58AC9C6E3}"/>
              </a:ext>
            </a:extLst>
          </p:cNvPr>
          <p:cNvPicPr>
            <a:picLocks noChangeAspect="1"/>
          </p:cNvPicPr>
          <p:nvPr/>
        </p:nvPicPr>
        <p:blipFill>
          <a:blip r:embed="rId3"/>
          <a:stretch>
            <a:fillRect/>
          </a:stretch>
        </p:blipFill>
        <p:spPr>
          <a:xfrm>
            <a:off x="8483600" y="3007294"/>
            <a:ext cx="2997200" cy="1575451"/>
          </a:xfrm>
          <a:prstGeom prst="rect">
            <a:avLst/>
          </a:prstGeom>
        </p:spPr>
      </p:pic>
    </p:spTree>
    <p:extLst>
      <p:ext uri="{BB962C8B-B14F-4D97-AF65-F5344CB8AC3E}">
        <p14:creationId xmlns:p14="http://schemas.microsoft.com/office/powerpoint/2010/main" val="3516035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1771683-F94B-C743-B913-C19AD4489B43}"/>
              </a:ext>
            </a:extLst>
          </p:cNvPr>
          <p:cNvSpPr>
            <a:spLocks noGrp="1"/>
          </p:cNvSpPr>
          <p:nvPr>
            <p:ph type="sldNum" sz="quarter" idx="12"/>
          </p:nvPr>
        </p:nvSpPr>
        <p:spPr/>
        <p:txBody>
          <a:bodyPr/>
          <a:lstStyle/>
          <a:p>
            <a:fld id="{CC880E0B-C886-FD44-97BB-D6802AD8013E}" type="slidenum">
              <a:rPr kumimoji="1" lang="zh-CN" altLang="en-US" smtClean="0"/>
              <a:t>14</a:t>
            </a:fld>
            <a:endParaRPr kumimoji="1" lang="zh-CN" altLang="en-US"/>
          </a:p>
        </p:txBody>
      </p:sp>
      <p:sp>
        <p:nvSpPr>
          <p:cNvPr id="5" name="文本框 4">
            <a:extLst>
              <a:ext uri="{FF2B5EF4-FFF2-40B4-BE49-F238E27FC236}">
                <a16:creationId xmlns:a16="http://schemas.microsoft.com/office/drawing/2014/main" id="{4AB78BA2-53A4-FD43-91E9-D2C9A49D6DA9}"/>
              </a:ext>
            </a:extLst>
          </p:cNvPr>
          <p:cNvSpPr txBox="1"/>
          <p:nvPr/>
        </p:nvSpPr>
        <p:spPr>
          <a:xfrm>
            <a:off x="1828799" y="2819399"/>
            <a:ext cx="7357533" cy="769441"/>
          </a:xfrm>
          <a:prstGeom prst="rect">
            <a:avLst/>
          </a:prstGeom>
          <a:noFill/>
        </p:spPr>
        <p:txBody>
          <a:bodyPr wrap="square" rtlCol="0">
            <a:spAutoFit/>
          </a:bodyPr>
          <a:lstStyle/>
          <a:p>
            <a:pPr algn="l"/>
            <a:r>
              <a:rPr kumimoji="1" lang="en-US" altLang="zh-CN" sz="4400" b="1" dirty="0">
                <a:latin typeface="Palatino Linotype" panose="02040502050505030304" pitchFamily="18" charset="0"/>
              </a:rPr>
              <a:t>Thanks for your attention!</a:t>
            </a:r>
            <a:endParaRPr kumimoji="1" lang="zh-CN" altLang="en-US" sz="4400" b="1" dirty="0">
              <a:latin typeface="Palatino Linotype" panose="02040502050505030304" pitchFamily="18" charset="0"/>
            </a:endParaRPr>
          </a:p>
        </p:txBody>
      </p:sp>
    </p:spTree>
    <p:extLst>
      <p:ext uri="{BB962C8B-B14F-4D97-AF65-F5344CB8AC3E}">
        <p14:creationId xmlns:p14="http://schemas.microsoft.com/office/powerpoint/2010/main" val="3379500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0E0F0-A5E1-A441-8F11-955824B854B2}"/>
              </a:ext>
            </a:extLst>
          </p:cNvPr>
          <p:cNvSpPr>
            <a:spLocks noGrp="1"/>
          </p:cNvSpPr>
          <p:nvPr>
            <p:ph type="title"/>
          </p:nvPr>
        </p:nvSpPr>
        <p:spPr/>
        <p:txBody>
          <a:bodyPr>
            <a:normAutofit fontScale="90000"/>
          </a:bodyPr>
          <a:lstStyle/>
          <a:p>
            <a:r>
              <a:rPr kumimoji="1" lang="en-US" altLang="zh-CN" dirty="0" err="1"/>
              <a:t>Su</a:t>
            </a:r>
            <a:r>
              <a:rPr kumimoji="1" lang="en-US" altLang="zh-CN" dirty="0"/>
              <a:t>-Schrieffer-</a:t>
            </a:r>
            <a:r>
              <a:rPr kumimoji="1" lang="en-US" altLang="zh-CN" dirty="0" err="1"/>
              <a:t>Heeger</a:t>
            </a:r>
            <a:r>
              <a:rPr kumimoji="1" lang="en-US" altLang="zh-CN" dirty="0"/>
              <a:t>(SSH)-Hubbard model</a:t>
            </a:r>
            <a:endParaRPr kumimoji="1" lang="zh-CN" altLang="en-US" dirty="0"/>
          </a:p>
        </p:txBody>
      </p:sp>
      <mc:AlternateContent xmlns:mc="http://schemas.openxmlformats.org/markup-compatibility/2006" xmlns:a14="http://schemas.microsoft.com/office/drawing/2010/main">
        <mc:Choice Requires="a14">
          <p:sp>
            <p:nvSpPr>
              <p:cNvPr id="4" name="Rectangle 4">
                <a:extLst>
                  <a:ext uri="{FF2B5EF4-FFF2-40B4-BE49-F238E27FC236}">
                    <a16:creationId xmlns:a16="http://schemas.microsoft.com/office/drawing/2014/main" id="{B8C6D0D5-236A-1A45-924E-3C7B3E9AFD9F}"/>
                  </a:ext>
                </a:extLst>
              </p:cNvPr>
              <p:cNvSpPr/>
              <p:nvPr/>
            </p:nvSpPr>
            <p:spPr>
              <a:xfrm>
                <a:off x="336903" y="4135894"/>
                <a:ext cx="8222058" cy="8343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r>
                        <a:rPr lang="en-US" sz="1600" b="0" i="1" smtClean="0">
                          <a:latin typeface="Cambria Math" panose="02040503050406030204" pitchFamily="18" charset="0"/>
                        </a:rPr>
                        <m:t>𝑡</m:t>
                      </m:r>
                      <m:nary>
                        <m:naryPr>
                          <m:chr m:val="∑"/>
                          <m:ctrlPr>
                            <a:rPr lang="en-US" sz="1600" b="0" i="1" smtClean="0">
                              <a:latin typeface="Cambria Math" panose="02040503050406030204" pitchFamily="18" charset="0"/>
                            </a:rPr>
                          </m:ctrlPr>
                        </m:naryPr>
                        <m:sub>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e>
                          </m:d>
                          <m:r>
                            <a:rPr lang="en-US" sz="1600" b="0" i="1" smtClean="0">
                              <a:latin typeface="Cambria Math" panose="02040503050406030204" pitchFamily="18" charset="0"/>
                            </a:rPr>
                            <m:t>,</m:t>
                          </m:r>
                          <m:r>
                            <a:rPr lang="en-US" sz="1600" b="0" i="1" smtClean="0">
                              <a:latin typeface="Cambria Math" panose="02040503050406030204" pitchFamily="18" charset="0"/>
                            </a:rPr>
                            <m:t>𝜎</m:t>
                          </m:r>
                        </m:sub>
                        <m:sup/>
                        <m:e>
                          <m:d>
                            <m:dPr>
                              <m:ctrlPr>
                                <a:rPr lang="en-US"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r>
                                    <a:rPr lang="en-US" sz="1600" b="0" i="1" smtClean="0">
                                      <a:latin typeface="Cambria Math" panose="02040503050406030204" pitchFamily="18" charset="0"/>
                                    </a:rPr>
                                    <m:t>𝜎</m:t>
                                  </m:r>
                                </m:sub>
                                <m:sup>
                                  <m:r>
                                    <a:rPr lang="en-US" sz="1600" i="1">
                                      <a:latin typeface="Cambria Math" panose="02040503050406030204" pitchFamily="18" charset="0"/>
                                    </a:rPr>
                                    <m:t>†</m:t>
                                  </m:r>
                                </m:sup>
                              </m:sSub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r>
                                    <a:rPr lang="en-US" sz="1600" b="0" i="1" smtClean="0">
                                      <a:latin typeface="Cambria Math" panose="02040503050406030204" pitchFamily="18" charset="0"/>
                                    </a:rPr>
                                    <m:t>𝜎</m:t>
                                  </m:r>
                                </m:sub>
                              </m:sSub>
                              <m:r>
                                <a:rPr lang="en-US" sz="1600" b="0" i="1" smtClean="0">
                                  <a:latin typeface="Cambria Math" panose="02040503050406030204" pitchFamily="18" charset="0"/>
                                </a:rPr>
                                <m:t>+</m:t>
                              </m:r>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𝑐</m:t>
                              </m:r>
                              <m:r>
                                <a:rPr lang="en-US" sz="1600" b="0" i="1" smtClean="0">
                                  <a:latin typeface="Cambria Math" panose="02040503050406030204" pitchFamily="18" charset="0"/>
                                </a:rPr>
                                <m:t>.</m:t>
                              </m:r>
                            </m:e>
                          </m:d>
                        </m:e>
                      </m:nary>
                      <m:r>
                        <a:rPr lang="en-US" sz="1600" b="0" i="1" smtClean="0">
                          <a:latin typeface="Cambria Math" panose="02040503050406030204" pitchFamily="18" charset="0"/>
                        </a:rPr>
                        <m:t>+</m:t>
                      </m:r>
                      <m:r>
                        <a:rPr lang="en-US" sz="1600" b="0" i="1" smtClean="0">
                          <a:latin typeface="Cambria Math" panose="02040503050406030204" pitchFamily="18" charset="0"/>
                        </a:rPr>
                        <m:t>𝑈</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𝑖</m:t>
                              </m:r>
                              <m:r>
                                <a:rPr lang="en-US" sz="1600" i="1">
                                  <a:latin typeface="Cambria Math" panose="02040503050406030204" pitchFamily="18" charset="0"/>
                                  <a:ea typeface="Cambria Math" panose="02040503050406030204" pitchFamily="18" charset="0"/>
                                </a:rPr>
                                <m:t>↓</m:t>
                              </m:r>
                            </m:sub>
                          </m:sSub>
                        </m:e>
                      </m:nary>
                      <m:r>
                        <a:rPr lang="en-US" sz="1600" b="0" i="1" smtClean="0">
                          <a:latin typeface="Cambria Math" panose="02040503050406030204" pitchFamily="18" charset="0"/>
                        </a:rPr>
                        <m:t>+ℏ</m:t>
                      </m:r>
                      <m:r>
                        <a:rPr lang="en-US" sz="1600" b="0" i="1" smtClean="0">
                          <a:latin typeface="Cambria Math" panose="02040503050406030204" pitchFamily="18" charset="0"/>
                        </a:rPr>
                        <m:t>𝜔</m:t>
                      </m:r>
                      <m:nary>
                        <m:naryPr>
                          <m:chr m:val="∑"/>
                          <m:ctrlPr>
                            <a:rPr lang="en-US" sz="1600" b="0" i="1" smtClean="0">
                              <a:latin typeface="Cambria Math" panose="02040503050406030204" pitchFamily="18" charset="0"/>
                            </a:rPr>
                          </m:ctrlPr>
                        </m:naryPr>
                        <m:sub>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e>
                          </m:d>
                        </m:sub>
                        <m:sup/>
                        <m:e>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𝑏</m:t>
                              </m:r>
                            </m:e>
                            <m:sub>
                              <m:r>
                                <a:rPr lang="en-US" sz="1600" b="0" i="1" smtClean="0">
                                  <a:latin typeface="Cambria Math" panose="02040503050406030204" pitchFamily="18" charset="0"/>
                                </a:rPr>
                                <m:t>𝑖𝑗</m:t>
                              </m:r>
                            </m:sub>
                            <m:sup>
                              <m:r>
                                <a:rPr lang="en-US" sz="1600" i="1">
                                  <a:latin typeface="Cambria Math" panose="02040503050406030204" pitchFamily="18" charset="0"/>
                                </a:rPr>
                                <m:t>†</m:t>
                              </m:r>
                            </m:sup>
                          </m:sSub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𝑖𝑗</m:t>
                              </m:r>
                            </m:sub>
                          </m:sSub>
                        </m:e>
                      </m:nary>
                      <m:r>
                        <a:rPr lang="en-US" sz="1600" b="0" i="1" smtClean="0">
                          <a:latin typeface="Cambria Math" panose="02040503050406030204" pitchFamily="18" charset="0"/>
                        </a:rPr>
                        <m:t>+</m:t>
                      </m:r>
                      <m:r>
                        <a:rPr lang="en-US" sz="1600" b="0" i="1" smtClean="0">
                          <a:latin typeface="Cambria Math" panose="02040503050406030204" pitchFamily="18" charset="0"/>
                        </a:rPr>
                        <m:t>𝑔</m:t>
                      </m:r>
                      <m:nary>
                        <m:naryPr>
                          <m:chr m:val="∑"/>
                          <m:ctrlPr>
                            <a:rPr lang="en-US" sz="1600" i="1">
                              <a:latin typeface="Cambria Math" panose="02040503050406030204" pitchFamily="18" charset="0"/>
                            </a:rPr>
                          </m:ctrlPr>
                        </m:naryPr>
                        <m:sub>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𝑖</m:t>
                              </m:r>
                              <m:r>
                                <a:rPr lang="en-US" sz="1600" i="1">
                                  <a:latin typeface="Cambria Math" panose="02040503050406030204" pitchFamily="18" charset="0"/>
                                </a:rPr>
                                <m:t>, </m:t>
                              </m:r>
                              <m:r>
                                <a:rPr lang="en-US" sz="1600" i="1">
                                  <a:latin typeface="Cambria Math" panose="02040503050406030204" pitchFamily="18" charset="0"/>
                                </a:rPr>
                                <m:t>𝑗</m:t>
                              </m:r>
                            </m:e>
                          </m:d>
                          <m:r>
                            <a:rPr lang="en-US" sz="1600" b="0" i="1" smtClean="0">
                              <a:latin typeface="Cambria Math" panose="02040503050406030204" pitchFamily="18" charset="0"/>
                            </a:rPr>
                            <m:t>,</m:t>
                          </m:r>
                          <m:r>
                            <a:rPr lang="en-US" sz="1600" b="0" i="1" smtClean="0">
                              <a:latin typeface="Cambria Math" panose="02040503050406030204" pitchFamily="18" charset="0"/>
                            </a:rPr>
                            <m:t>𝜎</m:t>
                          </m:r>
                        </m:sub>
                        <m:sup/>
                        <m:e>
                          <m:d>
                            <m:dPr>
                              <m:begChr m:val="["/>
                              <m:endChr m:val="]"/>
                              <m:ctrlPr>
                                <a:rPr lang="en-US"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r>
                                    <a:rPr lang="en-US" sz="1600" b="0" i="1" smtClean="0">
                                      <a:latin typeface="Cambria Math" panose="02040503050406030204" pitchFamily="18" charset="0"/>
                                    </a:rPr>
                                    <m:t>𝜎</m:t>
                                  </m:r>
                                </m:sub>
                                <m:sup>
                                  <m:r>
                                    <a:rPr lang="en-US" sz="1600" i="1">
                                      <a:latin typeface="Cambria Math" panose="02040503050406030204" pitchFamily="18" charset="0"/>
                                    </a:rPr>
                                    <m:t>†</m:t>
                                  </m:r>
                                </m:sup>
                              </m:sSubSup>
                              <m:d>
                                <m:dPr>
                                  <m:ctrlPr>
                                    <a:rPr lang="en-US" sz="1600" b="0" i="1" smtClean="0">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𝑏</m:t>
                                      </m:r>
                                    </m:e>
                                    <m:sub>
                                      <m:r>
                                        <a:rPr lang="en-US" sz="1600" i="1">
                                          <a:latin typeface="Cambria Math" panose="02040503050406030204" pitchFamily="18" charset="0"/>
                                        </a:rPr>
                                        <m:t>𝑖𝑗</m:t>
                                      </m:r>
                                    </m:sub>
                                    <m:sup>
                                      <m:r>
                                        <a:rPr lang="en-US" sz="1600" i="1">
                                          <a:latin typeface="Cambria Math" panose="02040503050406030204" pitchFamily="18" charset="0"/>
                                        </a:rPr>
                                        <m:t>†</m:t>
                                      </m:r>
                                    </m:sup>
                                  </m:sSubSup>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𝑖𝑗</m:t>
                                      </m:r>
                                    </m:sub>
                                  </m:sSub>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r>
                                    <a:rPr lang="en-US" sz="1600" b="0" i="1" smtClean="0">
                                      <a:latin typeface="Cambria Math" panose="02040503050406030204" pitchFamily="18" charset="0"/>
                                    </a:rPr>
                                    <m:t>𝜎</m:t>
                                  </m:r>
                                </m:sub>
                              </m:sSub>
                              <m:r>
                                <a:rPr lang="en-US" sz="1600" b="0" i="1" smtClean="0">
                                  <a:latin typeface="Cambria Math" panose="02040503050406030204" pitchFamily="18" charset="0"/>
                                </a:rPr>
                                <m:t>+</m:t>
                              </m:r>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𝑐</m:t>
                              </m:r>
                              <m:r>
                                <a:rPr lang="en-US" sz="1600" b="0" i="1" smtClean="0">
                                  <a:latin typeface="Cambria Math" panose="02040503050406030204" pitchFamily="18" charset="0"/>
                                </a:rPr>
                                <m:t>.</m:t>
                              </m:r>
                            </m:e>
                          </m:d>
                        </m:e>
                      </m:nary>
                    </m:oMath>
                  </m:oMathPara>
                </a14:m>
                <a:endParaRPr lang="en-CN" sz="1600" dirty="0"/>
              </a:p>
            </p:txBody>
          </p:sp>
        </mc:Choice>
        <mc:Fallback xmlns="">
          <p:sp>
            <p:nvSpPr>
              <p:cNvPr id="4" name="Rectangle 4">
                <a:extLst>
                  <a:ext uri="{FF2B5EF4-FFF2-40B4-BE49-F238E27FC236}">
                    <a16:creationId xmlns:a16="http://schemas.microsoft.com/office/drawing/2014/main" id="{B8C6D0D5-236A-1A45-924E-3C7B3E9AFD9F}"/>
                  </a:ext>
                </a:extLst>
              </p:cNvPr>
              <p:cNvSpPr>
                <a:spLocks noRot="1" noChangeAspect="1" noMove="1" noResize="1" noEditPoints="1" noAdjustHandles="1" noChangeArrowheads="1" noChangeShapeType="1" noTextEdit="1"/>
              </p:cNvSpPr>
              <p:nvPr/>
            </p:nvSpPr>
            <p:spPr>
              <a:xfrm>
                <a:off x="336903" y="4135894"/>
                <a:ext cx="8222058" cy="834396"/>
              </a:xfrm>
              <a:prstGeom prst="rect">
                <a:avLst/>
              </a:prstGeom>
              <a:blipFill>
                <a:blip r:embed="rId2"/>
                <a:stretch>
                  <a:fillRect t="-88060" b="-138806"/>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8F7C917-CB47-6C45-935F-83CED5A1C067}"/>
              </a:ext>
            </a:extLst>
          </p:cNvPr>
          <p:cNvSpPr txBox="1"/>
          <p:nvPr/>
        </p:nvSpPr>
        <p:spPr>
          <a:xfrm>
            <a:off x="8162987" y="4831807"/>
            <a:ext cx="2119183" cy="369332"/>
          </a:xfrm>
          <a:prstGeom prst="rect">
            <a:avLst/>
          </a:prstGeom>
          <a:noFill/>
        </p:spPr>
        <p:txBody>
          <a:bodyPr wrap="square" rtlCol="0">
            <a:spAutoFit/>
          </a:bodyPr>
          <a:lstStyle/>
          <a:p>
            <a:r>
              <a:rPr kumimoji="1" lang="en-US" altLang="zh-CN" dirty="0">
                <a:latin typeface="Palatino" pitchFamily="2" charset="0"/>
                <a:ea typeface="Palatino" pitchFamily="2" charset="0"/>
              </a:rPr>
              <a:t>Electron site (Cu)</a:t>
            </a:r>
            <a:endParaRPr kumimoji="1" lang="zh-CN" altLang="en-US" dirty="0">
              <a:latin typeface="Palatino" pitchFamily="2" charset="0"/>
              <a:ea typeface="Palatino" pitchFamily="2" charset="0"/>
            </a:endParaRPr>
          </a:p>
        </p:txBody>
      </p:sp>
      <p:pic>
        <p:nvPicPr>
          <p:cNvPr id="7" name="图片 6">
            <a:extLst>
              <a:ext uri="{FF2B5EF4-FFF2-40B4-BE49-F238E27FC236}">
                <a16:creationId xmlns:a16="http://schemas.microsoft.com/office/drawing/2014/main" id="{75F0251E-28DF-5843-B275-02B953558BB7}"/>
              </a:ext>
            </a:extLst>
          </p:cNvPr>
          <p:cNvPicPr>
            <a:picLocks noChangeAspect="1"/>
          </p:cNvPicPr>
          <p:nvPr/>
        </p:nvPicPr>
        <p:blipFill rotWithShape="1">
          <a:blip r:embed="rId3"/>
          <a:srcRect l="35284" t="35948" r="43663" b="50001"/>
          <a:stretch/>
        </p:blipFill>
        <p:spPr>
          <a:xfrm>
            <a:off x="10574406" y="4610527"/>
            <a:ext cx="1099595" cy="963592"/>
          </a:xfrm>
          <a:prstGeom prst="rect">
            <a:avLst/>
          </a:prstGeom>
        </p:spPr>
      </p:pic>
      <p:pic>
        <p:nvPicPr>
          <p:cNvPr id="8" name="图片 7">
            <a:extLst>
              <a:ext uri="{FF2B5EF4-FFF2-40B4-BE49-F238E27FC236}">
                <a16:creationId xmlns:a16="http://schemas.microsoft.com/office/drawing/2014/main" id="{81F92BB2-0B2B-5446-A8A5-E25E8B704C3B}"/>
              </a:ext>
            </a:extLst>
          </p:cNvPr>
          <p:cNvPicPr>
            <a:picLocks noChangeAspect="1"/>
          </p:cNvPicPr>
          <p:nvPr/>
        </p:nvPicPr>
        <p:blipFill rotWithShape="1">
          <a:blip r:embed="rId3"/>
          <a:srcRect l="38212" t="72013" r="53035" b="20713"/>
          <a:stretch/>
        </p:blipFill>
        <p:spPr>
          <a:xfrm>
            <a:off x="10807836" y="5548948"/>
            <a:ext cx="457200" cy="498973"/>
          </a:xfrm>
          <a:prstGeom prst="rect">
            <a:avLst/>
          </a:prstGeom>
        </p:spPr>
      </p:pic>
      <p:sp>
        <p:nvSpPr>
          <p:cNvPr id="9" name="文本框 8">
            <a:extLst>
              <a:ext uri="{FF2B5EF4-FFF2-40B4-BE49-F238E27FC236}">
                <a16:creationId xmlns:a16="http://schemas.microsoft.com/office/drawing/2014/main" id="{E8003A34-2524-DA47-9DB1-3AB0EC5515EA}"/>
              </a:ext>
            </a:extLst>
          </p:cNvPr>
          <p:cNvSpPr txBox="1"/>
          <p:nvPr/>
        </p:nvSpPr>
        <p:spPr>
          <a:xfrm>
            <a:off x="8272058" y="5573836"/>
            <a:ext cx="2243542" cy="369332"/>
          </a:xfrm>
          <a:prstGeom prst="rect">
            <a:avLst/>
          </a:prstGeom>
          <a:noFill/>
        </p:spPr>
        <p:txBody>
          <a:bodyPr wrap="square" rtlCol="0">
            <a:spAutoFit/>
          </a:bodyPr>
          <a:lstStyle/>
          <a:p>
            <a:r>
              <a:rPr kumimoji="1" lang="en-US" altLang="zh-CN" dirty="0">
                <a:latin typeface="Palatino" pitchFamily="2" charset="0"/>
                <a:ea typeface="Palatino" pitchFamily="2" charset="0"/>
              </a:rPr>
              <a:t>Phonon site (O)</a:t>
            </a:r>
            <a:endParaRPr kumimoji="1" lang="zh-CN" altLang="en-US" dirty="0">
              <a:latin typeface="Palatino" pitchFamily="2" charset="0"/>
              <a:ea typeface="Palatino" pitchFamily="2" charset="0"/>
            </a:endParaRPr>
          </a:p>
        </p:txBody>
      </p:sp>
      <p:pic>
        <p:nvPicPr>
          <p:cNvPr id="11" name="图片 10">
            <a:extLst>
              <a:ext uri="{FF2B5EF4-FFF2-40B4-BE49-F238E27FC236}">
                <a16:creationId xmlns:a16="http://schemas.microsoft.com/office/drawing/2014/main" id="{4FD74509-762C-4745-925C-8B87EA14ECE8}"/>
              </a:ext>
            </a:extLst>
          </p:cNvPr>
          <p:cNvPicPr>
            <a:picLocks noChangeAspect="1"/>
          </p:cNvPicPr>
          <p:nvPr/>
        </p:nvPicPr>
        <p:blipFill rotWithShape="1">
          <a:blip r:embed="rId4"/>
          <a:srcRect l="4190" t="4599" r="6515" b="5128"/>
          <a:stretch/>
        </p:blipFill>
        <p:spPr>
          <a:xfrm>
            <a:off x="8316536" y="1055595"/>
            <a:ext cx="3322123" cy="3269974"/>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133E58B-C1DF-2B4A-B0C3-75A80A6E5ED0}"/>
                  </a:ext>
                </a:extLst>
              </p:cNvPr>
              <p:cNvSpPr txBox="1"/>
              <p:nvPr/>
            </p:nvSpPr>
            <p:spPr>
              <a:xfrm>
                <a:off x="584473" y="1291606"/>
                <a:ext cx="3280257" cy="29841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𝐻</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𝐻</m:t>
                          </m:r>
                        </m:e>
                        <m:sub>
                          <m:r>
                            <a:rPr kumimoji="1" lang="en-US" altLang="zh-CN" b="0" i="1" smtClean="0">
                              <a:latin typeface="Cambria Math" panose="02040503050406030204" pitchFamily="18" charset="0"/>
                            </a:rPr>
                            <m:t>𝐻𝑢𝑏𝑏𝑎𝑟𝑑</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𝐻</m:t>
                          </m:r>
                        </m:e>
                        <m:sub>
                          <m:r>
                            <a:rPr kumimoji="1" lang="en-US" altLang="zh-CN" b="0" i="1" smtClean="0">
                              <a:latin typeface="Cambria Math" panose="02040503050406030204" pitchFamily="18" charset="0"/>
                            </a:rPr>
                            <m:t>𝑝h𝑜𝑛𝑜𝑛</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𝐻</m:t>
                          </m:r>
                        </m:e>
                        <m:sub>
                          <m:r>
                            <a:rPr kumimoji="1" lang="en-US" altLang="zh-CN" b="0" i="1" smtClean="0">
                              <a:latin typeface="Cambria Math" panose="02040503050406030204" pitchFamily="18" charset="0"/>
                            </a:rPr>
                            <m:t>𝑒</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m:t>
                          </m:r>
                        </m:sub>
                      </m:sSub>
                    </m:oMath>
                  </m:oMathPara>
                </a14:m>
                <a:endParaRPr kumimoji="1" lang="zh-CN" altLang="en-US" dirty="0">
                  <a:latin typeface="Palatino Linotype" panose="02040502050505030304" pitchFamily="18" charset="0"/>
                </a:endParaRPr>
              </a:p>
            </p:txBody>
          </p:sp>
        </mc:Choice>
        <mc:Fallback xmlns="">
          <p:sp>
            <p:nvSpPr>
              <p:cNvPr id="12" name="文本框 11">
                <a:extLst>
                  <a:ext uri="{FF2B5EF4-FFF2-40B4-BE49-F238E27FC236}">
                    <a16:creationId xmlns:a16="http://schemas.microsoft.com/office/drawing/2014/main" id="{F133E58B-C1DF-2B4A-B0C3-75A80A6E5ED0}"/>
                  </a:ext>
                </a:extLst>
              </p:cNvPr>
              <p:cNvSpPr txBox="1">
                <a:spLocks noRot="1" noChangeAspect="1" noMove="1" noResize="1" noEditPoints="1" noAdjustHandles="1" noChangeArrowheads="1" noChangeShapeType="1" noTextEdit="1"/>
              </p:cNvSpPr>
              <p:nvPr/>
            </p:nvSpPr>
            <p:spPr>
              <a:xfrm>
                <a:off x="584473" y="1291606"/>
                <a:ext cx="3280257" cy="298415"/>
              </a:xfrm>
              <a:prstGeom prst="rect">
                <a:avLst/>
              </a:prstGeom>
              <a:blipFill>
                <a:blip r:embed="rId5"/>
                <a:stretch>
                  <a:fillRect l="-1158"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5A2C024-1D9B-C542-A86A-18C6D58D352F}"/>
                  </a:ext>
                </a:extLst>
              </p:cNvPr>
              <p:cNvSpPr txBox="1"/>
              <p:nvPr/>
            </p:nvSpPr>
            <p:spPr>
              <a:xfrm>
                <a:off x="553341" y="1804207"/>
                <a:ext cx="4894481" cy="834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𝐻</m:t>
                          </m:r>
                        </m:e>
                        <m:sub>
                          <m:r>
                            <a:rPr kumimoji="1" lang="en-US" altLang="zh-CN" b="0" i="1" smtClean="0">
                              <a:latin typeface="Cambria Math" panose="02040503050406030204" pitchFamily="18" charset="0"/>
                            </a:rPr>
                            <m:t>𝐻𝑢𝑏𝑏𝑎𝑟𝑑</m:t>
                          </m:r>
                        </m:sub>
                      </m:sSub>
                      <m:r>
                        <a:rPr kumimoji="1"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𝑡</m:t>
                      </m:r>
                      <m:nary>
                        <m:naryPr>
                          <m:chr m:val="∑"/>
                          <m:ctrlPr>
                            <a:rPr lang="en-US" altLang="zh-CN" i="1">
                              <a:latin typeface="Cambria Math" panose="02040503050406030204" pitchFamily="18" charset="0"/>
                            </a:rPr>
                          </m:ctrlPr>
                        </m:naryPr>
                        <m: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𝜎</m:t>
                          </m:r>
                        </m:sub>
                        <m:sup/>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𝑐</m:t>
                                  </m:r>
                                </m:e>
                                <m:sub>
                                  <m:r>
                                    <a:rPr lang="en-US" altLang="zh-CN" i="1">
                                      <a:latin typeface="Cambria Math" panose="02040503050406030204" pitchFamily="18" charset="0"/>
                                    </a:rPr>
                                    <m:t>𝑖</m:t>
                                  </m:r>
                                  <m:r>
                                    <a:rPr lang="en-US" altLang="zh-CN" i="1">
                                      <a:latin typeface="Cambria Math" panose="02040503050406030204" pitchFamily="18" charset="0"/>
                                    </a:rPr>
                                    <m:t>𝜎</m:t>
                                  </m:r>
                                </m:sub>
                                <m:sup>
                                  <m:r>
                                    <a:rPr lang="en-US" altLang="zh-CN" i="1">
                                      <a:latin typeface="Cambria Math" panose="02040503050406030204" pitchFamily="18" charset="0"/>
                                    </a:rPr>
                                    <m:t>†</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𝑗</m:t>
                                  </m:r>
                                  <m:r>
                                    <a:rPr lang="en-US" altLang="zh-CN" i="1">
                                      <a:latin typeface="Cambria Math" panose="02040503050406030204" pitchFamily="18" charset="0"/>
                                    </a:rPr>
                                    <m:t>𝜎</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𝑐</m:t>
                              </m:r>
                              <m:r>
                                <a:rPr lang="en-US" altLang="zh-CN" i="1">
                                  <a:latin typeface="Cambria Math" panose="02040503050406030204" pitchFamily="18" charset="0"/>
                                </a:rPr>
                                <m:t>.</m:t>
                              </m:r>
                            </m:e>
                          </m:d>
                        </m:e>
                      </m:nary>
                      <m:r>
                        <a:rPr lang="en-US" altLang="zh-CN" i="1">
                          <a:latin typeface="Cambria Math" panose="02040503050406030204" pitchFamily="18" charset="0"/>
                        </a:rPr>
                        <m:t>+</m:t>
                      </m:r>
                      <m:r>
                        <a:rPr lang="en-US" altLang="zh-CN" i="1">
                          <a:latin typeface="Cambria Math" panose="02040503050406030204" pitchFamily="18" charset="0"/>
                        </a:rPr>
                        <m:t>𝑈</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sub>
                          </m:sSub>
                        </m:e>
                      </m:nary>
                    </m:oMath>
                  </m:oMathPara>
                </a14:m>
                <a:endParaRPr kumimoji="1" lang="zh-CN" altLang="en-US" dirty="0">
                  <a:latin typeface="Palatino Linotype" panose="02040502050505030304" pitchFamily="18" charset="0"/>
                </a:endParaRPr>
              </a:p>
            </p:txBody>
          </p:sp>
        </mc:Choice>
        <mc:Fallback xmlns="">
          <p:sp>
            <p:nvSpPr>
              <p:cNvPr id="13" name="文本框 12">
                <a:extLst>
                  <a:ext uri="{FF2B5EF4-FFF2-40B4-BE49-F238E27FC236}">
                    <a16:creationId xmlns:a16="http://schemas.microsoft.com/office/drawing/2014/main" id="{35A2C024-1D9B-C542-A86A-18C6D58D352F}"/>
                  </a:ext>
                </a:extLst>
              </p:cNvPr>
              <p:cNvSpPr txBox="1">
                <a:spLocks noRot="1" noChangeAspect="1" noMove="1" noResize="1" noEditPoints="1" noAdjustHandles="1" noChangeArrowheads="1" noChangeShapeType="1" noTextEdit="1"/>
              </p:cNvSpPr>
              <p:nvPr/>
            </p:nvSpPr>
            <p:spPr>
              <a:xfrm>
                <a:off x="553341" y="1804207"/>
                <a:ext cx="4894481" cy="834716"/>
              </a:xfrm>
              <a:prstGeom prst="rect">
                <a:avLst/>
              </a:prstGeom>
              <a:blipFill>
                <a:blip r:embed="rId6"/>
                <a:stretch>
                  <a:fillRect l="-517" t="-103030" b="-16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56BCBFE-AE51-DC43-B6E9-8A06371C22A8}"/>
                  </a:ext>
                </a:extLst>
              </p:cNvPr>
              <p:cNvSpPr txBox="1"/>
              <p:nvPr/>
            </p:nvSpPr>
            <p:spPr>
              <a:xfrm>
                <a:off x="584473" y="2722106"/>
                <a:ext cx="2437142" cy="8347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𝐻</m:t>
                          </m:r>
                        </m:e>
                        <m:sub>
                          <m:r>
                            <a:rPr kumimoji="1" lang="en-US" altLang="zh-CN" b="0" i="1" smtClean="0">
                              <a:latin typeface="Cambria Math" panose="02040503050406030204" pitchFamily="18" charset="0"/>
                            </a:rPr>
                            <m:t>𝑝h𝑜𝑛𝑜𝑛</m:t>
                          </m:r>
                        </m:sub>
                      </m:sSub>
                      <m:r>
                        <a:rPr kumimoji="1" lang="en-US" altLang="zh-CN" b="0" i="1" smtClean="0">
                          <a:latin typeface="Cambria Math" panose="02040503050406030204" pitchFamily="18" charset="0"/>
                        </a:rPr>
                        <m:t>= </m:t>
                      </m:r>
                      <m:r>
                        <a:rPr lang="en-US" altLang="zh-CN" i="1">
                          <a:latin typeface="Cambria Math" panose="02040503050406030204" pitchFamily="18" charset="0"/>
                        </a:rPr>
                        <m:t>ℏ</m:t>
                      </m:r>
                      <m:r>
                        <a:rPr lang="en-US" altLang="zh-CN" i="1">
                          <a:latin typeface="Cambria Math" panose="02040503050406030204" pitchFamily="18" charset="0"/>
                        </a:rPr>
                        <m:t>𝜔</m:t>
                      </m:r>
                      <m:nary>
                        <m:naryPr>
                          <m:chr m:val="∑"/>
                          <m:ctrlPr>
                            <a:rPr lang="en-US" altLang="zh-CN" i="1">
                              <a:latin typeface="Cambria Math" panose="02040503050406030204" pitchFamily="18" charset="0"/>
                            </a:rPr>
                          </m:ctrlPr>
                        </m:naryPr>
                        <m: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𝑗</m:t>
                              </m:r>
                            </m:e>
                          </m:d>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𝑖𝑗</m:t>
                              </m:r>
                            </m:sub>
                            <m:sup>
                              <m:r>
                                <a:rPr lang="en-US" altLang="zh-CN" i="1">
                                  <a:latin typeface="Cambria Math" panose="02040503050406030204" pitchFamily="18" charset="0"/>
                                </a:rPr>
                                <m:t>†</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𝑖𝑗</m:t>
                              </m:r>
                            </m:sub>
                          </m:sSub>
                        </m:e>
                      </m:nary>
                    </m:oMath>
                  </m:oMathPara>
                </a14:m>
                <a:endParaRPr kumimoji="1" lang="zh-CN" altLang="en-US" dirty="0">
                  <a:latin typeface="Palatino Linotype" panose="02040502050505030304" pitchFamily="18" charset="0"/>
                </a:endParaRPr>
              </a:p>
            </p:txBody>
          </p:sp>
        </mc:Choice>
        <mc:Fallback xmlns="">
          <p:sp>
            <p:nvSpPr>
              <p:cNvPr id="14" name="文本框 13">
                <a:extLst>
                  <a:ext uri="{FF2B5EF4-FFF2-40B4-BE49-F238E27FC236}">
                    <a16:creationId xmlns:a16="http://schemas.microsoft.com/office/drawing/2014/main" id="{656BCBFE-AE51-DC43-B6E9-8A06371C22A8}"/>
                  </a:ext>
                </a:extLst>
              </p:cNvPr>
              <p:cNvSpPr txBox="1">
                <a:spLocks noRot="1" noChangeAspect="1" noMove="1" noResize="1" noEditPoints="1" noAdjustHandles="1" noChangeArrowheads="1" noChangeShapeType="1" noTextEdit="1"/>
              </p:cNvSpPr>
              <p:nvPr/>
            </p:nvSpPr>
            <p:spPr>
              <a:xfrm>
                <a:off x="584473" y="2722106"/>
                <a:ext cx="2437142" cy="834716"/>
              </a:xfrm>
              <a:prstGeom prst="rect">
                <a:avLst/>
              </a:prstGeom>
              <a:blipFill>
                <a:blip r:embed="rId7"/>
                <a:stretch>
                  <a:fillRect l="-2073" t="-103030" r="-1036" b="-160606"/>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8F7C6EF9-F4AA-2D43-B153-70073101AA7B}"/>
              </a:ext>
            </a:extLst>
          </p:cNvPr>
          <p:cNvSpPr>
            <a:spLocks noGrp="1"/>
          </p:cNvSpPr>
          <p:nvPr>
            <p:ph type="sldNum" sz="quarter" idx="12"/>
          </p:nvPr>
        </p:nvSpPr>
        <p:spPr/>
        <p:txBody>
          <a:bodyPr/>
          <a:lstStyle/>
          <a:p>
            <a:fld id="{CC880E0B-C886-FD44-97BB-D6802AD8013E}" type="slidenum">
              <a:rPr kumimoji="1" lang="zh-CN" altLang="en-US" smtClean="0"/>
              <a:t>15</a:t>
            </a:fld>
            <a:endParaRPr kumimoji="1" lang="zh-CN" altLang="en-US"/>
          </a:p>
        </p:txBody>
      </p:sp>
    </p:spTree>
    <p:extLst>
      <p:ext uri="{BB962C8B-B14F-4D97-AF65-F5344CB8AC3E}">
        <p14:creationId xmlns:p14="http://schemas.microsoft.com/office/powerpoint/2010/main" val="65274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6C848-BDF4-1C40-A1CC-0857DCD8EE7E}"/>
              </a:ext>
            </a:extLst>
          </p:cNvPr>
          <p:cNvSpPr>
            <a:spLocks noGrp="1"/>
          </p:cNvSpPr>
          <p:nvPr>
            <p:ph type="title"/>
          </p:nvPr>
        </p:nvSpPr>
        <p:spPr/>
        <p:txBody>
          <a:bodyPr/>
          <a:lstStyle/>
          <a:p>
            <a:r>
              <a:rPr kumimoji="1" lang="en-US" altLang="zh-CN" dirty="0"/>
              <a:t>Introduction</a:t>
            </a:r>
            <a:endParaRPr kumimoji="1" lang="zh-CN" altLang="en-US" dirty="0"/>
          </a:p>
        </p:txBody>
      </p:sp>
      <p:pic>
        <p:nvPicPr>
          <p:cNvPr id="7" name="图片 6">
            <a:extLst>
              <a:ext uri="{FF2B5EF4-FFF2-40B4-BE49-F238E27FC236}">
                <a16:creationId xmlns:a16="http://schemas.microsoft.com/office/drawing/2014/main" id="{35DD0259-1A86-3942-AF92-D4B381E179AE}"/>
              </a:ext>
            </a:extLst>
          </p:cNvPr>
          <p:cNvPicPr>
            <a:picLocks noChangeAspect="1"/>
          </p:cNvPicPr>
          <p:nvPr/>
        </p:nvPicPr>
        <p:blipFill>
          <a:blip r:embed="rId3"/>
          <a:stretch>
            <a:fillRect/>
          </a:stretch>
        </p:blipFill>
        <p:spPr>
          <a:xfrm>
            <a:off x="7007639" y="1152939"/>
            <a:ext cx="4743237" cy="4190172"/>
          </a:xfrm>
          <a:prstGeom prst="rect">
            <a:avLst/>
          </a:prstGeom>
        </p:spPr>
      </p:pic>
      <p:sp>
        <p:nvSpPr>
          <p:cNvPr id="8" name="文本框 7">
            <a:extLst>
              <a:ext uri="{FF2B5EF4-FFF2-40B4-BE49-F238E27FC236}">
                <a16:creationId xmlns:a16="http://schemas.microsoft.com/office/drawing/2014/main" id="{F387DA9A-44B5-CF41-BD22-204F528FA32A}"/>
              </a:ext>
            </a:extLst>
          </p:cNvPr>
          <p:cNvSpPr txBox="1"/>
          <p:nvPr/>
        </p:nvSpPr>
        <p:spPr>
          <a:xfrm>
            <a:off x="7209516" y="5426189"/>
            <a:ext cx="4541359" cy="923330"/>
          </a:xfrm>
          <a:prstGeom prst="rect">
            <a:avLst/>
          </a:prstGeom>
          <a:noFill/>
        </p:spPr>
        <p:txBody>
          <a:bodyPr wrap="square" rtlCol="0">
            <a:spAutoFit/>
          </a:bodyPr>
          <a:lstStyle/>
          <a:p>
            <a:pPr algn="ctr"/>
            <a:r>
              <a:rPr kumimoji="1" lang="en-US" altLang="zh-CN" b="1" dirty="0" err="1">
                <a:latin typeface="Palatino Linotype" panose="02040502050505030304" pitchFamily="18" charset="0"/>
              </a:rPr>
              <a:t>Cuprate</a:t>
            </a:r>
            <a:r>
              <a:rPr kumimoji="1" lang="en-US" altLang="zh-CN" b="1" dirty="0">
                <a:latin typeface="Palatino Linotype" panose="02040502050505030304" pitchFamily="18" charset="0"/>
              </a:rPr>
              <a:t> phase diagram </a:t>
            </a:r>
          </a:p>
          <a:p>
            <a:r>
              <a:rPr kumimoji="1" lang="en-US" altLang="zh-CN" dirty="0">
                <a:solidFill>
                  <a:srgbClr val="00B050"/>
                </a:solidFill>
                <a:latin typeface="Palatino Linotype" panose="02040502050505030304" pitchFamily="18" charset="0"/>
              </a:rPr>
              <a:t>[ B. </a:t>
            </a:r>
            <a:r>
              <a:rPr kumimoji="1" lang="en-US" altLang="zh-CN" dirty="0" err="1">
                <a:solidFill>
                  <a:srgbClr val="00B050"/>
                </a:solidFill>
                <a:latin typeface="Palatino Linotype" panose="02040502050505030304" pitchFamily="18" charset="0"/>
              </a:rPr>
              <a:t>Keimer</a:t>
            </a:r>
            <a:r>
              <a:rPr kumimoji="1" lang="en-US" altLang="zh-CN" dirty="0">
                <a:solidFill>
                  <a:srgbClr val="00B050"/>
                </a:solidFill>
                <a:latin typeface="Palatino Linotype" panose="02040502050505030304" pitchFamily="18" charset="0"/>
              </a:rPr>
              <a:t>, S. A. </a:t>
            </a:r>
            <a:r>
              <a:rPr kumimoji="1" lang="en-US" altLang="zh-CN" dirty="0" err="1">
                <a:solidFill>
                  <a:srgbClr val="00B050"/>
                </a:solidFill>
                <a:latin typeface="Palatino Linotype" panose="02040502050505030304" pitchFamily="18" charset="0"/>
              </a:rPr>
              <a:t>Kivelson</a:t>
            </a:r>
            <a:r>
              <a:rPr kumimoji="1" lang="en-US" altLang="zh-CN" dirty="0">
                <a:solidFill>
                  <a:srgbClr val="00B050"/>
                </a:solidFill>
                <a:latin typeface="Palatino Linotype" panose="02040502050505030304" pitchFamily="18" charset="0"/>
              </a:rPr>
              <a:t>, M. R. Norman,  </a:t>
            </a:r>
          </a:p>
          <a:p>
            <a:r>
              <a:rPr kumimoji="1" lang="en-US" altLang="zh-CN" dirty="0">
                <a:solidFill>
                  <a:srgbClr val="00B050"/>
                </a:solidFill>
                <a:latin typeface="Palatino Linotype" panose="02040502050505030304" pitchFamily="18" charset="0"/>
              </a:rPr>
              <a:t>S. Uchida, J. </a:t>
            </a:r>
            <a:r>
              <a:rPr kumimoji="1" lang="en-US" altLang="zh-CN" dirty="0" err="1">
                <a:solidFill>
                  <a:srgbClr val="00B050"/>
                </a:solidFill>
                <a:latin typeface="Palatino Linotype" panose="02040502050505030304" pitchFamily="18" charset="0"/>
              </a:rPr>
              <a:t>Zaanen</a:t>
            </a:r>
            <a:r>
              <a:rPr kumimoji="1" lang="en-US" altLang="zh-CN" dirty="0">
                <a:solidFill>
                  <a:srgbClr val="00B050"/>
                </a:solidFill>
                <a:latin typeface="Palatino Linotype" panose="02040502050505030304" pitchFamily="18" charset="0"/>
              </a:rPr>
              <a:t>, Nature 2015]</a:t>
            </a:r>
          </a:p>
        </p:txBody>
      </p:sp>
      <p:sp>
        <p:nvSpPr>
          <p:cNvPr id="10" name="文本框 9">
            <a:extLst>
              <a:ext uri="{FF2B5EF4-FFF2-40B4-BE49-F238E27FC236}">
                <a16:creationId xmlns:a16="http://schemas.microsoft.com/office/drawing/2014/main" id="{EB7C44A8-B02A-5B4B-8336-883A35C6B5F2}"/>
              </a:ext>
            </a:extLst>
          </p:cNvPr>
          <p:cNvSpPr txBox="1"/>
          <p:nvPr/>
        </p:nvSpPr>
        <p:spPr>
          <a:xfrm>
            <a:off x="258663" y="1152939"/>
            <a:ext cx="6370983" cy="5447645"/>
          </a:xfrm>
          <a:prstGeom prst="rect">
            <a:avLst/>
          </a:prstGeom>
          <a:noFill/>
        </p:spPr>
        <p:txBody>
          <a:bodyPr wrap="square" rtlCol="0">
            <a:spAutoFit/>
          </a:bodyPr>
          <a:lstStyle/>
          <a:p>
            <a:pPr marL="285750" indent="-285750" algn="l">
              <a:buFont typeface="Arial" panose="020B0604020202020204" pitchFamily="34" charset="0"/>
              <a:buChar char="•"/>
            </a:pPr>
            <a:r>
              <a:rPr kumimoji="1" lang="en-US" altLang="zh-CN" sz="2000" dirty="0">
                <a:latin typeface="Palatino Linotype" panose="02040502050505030304" pitchFamily="18" charset="0"/>
              </a:rPr>
              <a:t>It has been nearly forty years</a:t>
            </a:r>
            <a:r>
              <a:rPr kumimoji="1" lang="zh-CN" altLang="en-US" sz="2000" dirty="0">
                <a:latin typeface="Palatino Linotype" panose="02040502050505030304" pitchFamily="18" charset="0"/>
              </a:rPr>
              <a:t> </a:t>
            </a:r>
            <a:r>
              <a:rPr kumimoji="1" lang="en-US" altLang="zh-CN" sz="2000" dirty="0">
                <a:latin typeface="Palatino Linotype" panose="02040502050505030304" pitchFamily="18" charset="0"/>
              </a:rPr>
              <a:t>since the experimental discovery of high-temperature superconductivity.</a:t>
            </a:r>
            <a:r>
              <a:rPr kumimoji="1" lang="en-US" altLang="zh-CN" sz="1600" dirty="0">
                <a:solidFill>
                  <a:srgbClr val="00B050"/>
                </a:solidFill>
                <a:latin typeface="Palatino Linotype" panose="02040502050505030304" pitchFamily="18" charset="0"/>
              </a:rPr>
              <a:t> </a:t>
            </a:r>
            <a:r>
              <a:rPr kumimoji="1" lang="en-US" altLang="zh-CN" sz="1600" i="1" dirty="0">
                <a:solidFill>
                  <a:srgbClr val="00B050"/>
                </a:solidFill>
                <a:latin typeface="Palatino Linotype" panose="02040502050505030304" pitchFamily="18" charset="0"/>
              </a:rPr>
              <a:t>[J. G. </a:t>
            </a:r>
            <a:r>
              <a:rPr kumimoji="1" lang="en-US" altLang="zh-CN" sz="1600" i="1" dirty="0" err="1">
                <a:solidFill>
                  <a:srgbClr val="00B050"/>
                </a:solidFill>
                <a:latin typeface="Palatino Linotype" panose="02040502050505030304" pitchFamily="18" charset="0"/>
              </a:rPr>
              <a:t>Benordz</a:t>
            </a:r>
            <a:r>
              <a:rPr kumimoji="1" lang="en-US" altLang="zh-CN" sz="1600" i="1" dirty="0">
                <a:solidFill>
                  <a:srgbClr val="00B050"/>
                </a:solidFill>
                <a:latin typeface="Palatino Linotype" panose="02040502050505030304" pitchFamily="18" charset="0"/>
              </a:rPr>
              <a:t> and K. A. Muller, 1986]</a:t>
            </a:r>
          </a:p>
          <a:p>
            <a:pPr marL="285750" indent="-285750" algn="l">
              <a:buFont typeface="Arial" panose="020B0604020202020204" pitchFamily="34" charset="0"/>
              <a:buChar char="•"/>
            </a:pPr>
            <a:endParaRPr kumimoji="1" lang="en-US" altLang="zh-CN" sz="2000" dirty="0">
              <a:latin typeface="Palatino Linotype" panose="02040502050505030304" pitchFamily="18" charset="0"/>
            </a:endParaRPr>
          </a:p>
          <a:p>
            <a:pPr marL="285750" indent="-285750" algn="l">
              <a:buFont typeface="Arial" panose="020B0604020202020204" pitchFamily="34" charset="0"/>
              <a:buChar char="•"/>
            </a:pPr>
            <a:r>
              <a:rPr kumimoji="1" lang="en-US" altLang="zh-CN" sz="2000" dirty="0">
                <a:latin typeface="Palatino Linotype" panose="02040502050505030304" pitchFamily="18" charset="0"/>
              </a:rPr>
              <a:t>However, consensus about the microscopic mechanism for d-wave high-temperature SC has not been reached yet, which remains a key challenge in studies of strongly-correlated electronic systems </a:t>
            </a:r>
          </a:p>
          <a:p>
            <a:pPr marL="285750" indent="-285750" algn="l">
              <a:buFont typeface="Arial" panose="020B0604020202020204" pitchFamily="34" charset="0"/>
              <a:buChar char="•"/>
            </a:pPr>
            <a:endParaRPr kumimoji="1" lang="en-US" altLang="zh-CN" sz="2000" dirty="0">
              <a:latin typeface="Palatino Linotype" panose="02040502050505030304" pitchFamily="18" charset="0"/>
            </a:endParaRPr>
          </a:p>
          <a:p>
            <a:pPr marL="285750" indent="-285750">
              <a:buFont typeface="Arial" panose="020B0604020202020204" pitchFamily="34" charset="0"/>
              <a:buChar char="•"/>
            </a:pPr>
            <a:r>
              <a:rPr kumimoji="1" lang="en-US" altLang="zh-CN" sz="2000" dirty="0">
                <a:latin typeface="Palatino Linotype" panose="02040502050505030304" pitchFamily="18" charset="0"/>
              </a:rPr>
              <a:t>In past several years, growing numerical studies suggest that the simplest Hubbard model with strong Hubbard interactions in doping range </a:t>
            </a:r>
            <a:r>
              <a:rPr kumimoji="1" lang="en-US" altLang="zh-CN" sz="2000" dirty="0" err="1">
                <a:latin typeface="Palatino Linotype" panose="02040502050505030304" pitchFamily="18" charset="0"/>
              </a:rPr>
              <a:t>rele</a:t>
            </a:r>
            <a:r>
              <a:rPr kumimoji="1" lang="en-US" altLang="zh-CN" sz="2000" dirty="0">
                <a:latin typeface="Palatino Linotype" panose="02040502050505030304" pitchFamily="18" charset="0"/>
              </a:rPr>
              <a:t>- </a:t>
            </a:r>
            <a:r>
              <a:rPr kumimoji="1" lang="en-US" altLang="zh-CN" sz="2000" dirty="0" err="1">
                <a:latin typeface="Palatino Linotype" panose="02040502050505030304" pitchFamily="18" charset="0"/>
              </a:rPr>
              <a:t>vant</a:t>
            </a:r>
            <a:r>
              <a:rPr kumimoji="1" lang="en-US" altLang="zh-CN" sz="2000" dirty="0">
                <a:latin typeface="Palatino Linotype" panose="02040502050505030304" pitchFamily="18" charset="0"/>
              </a:rPr>
              <a:t> for hole-doped </a:t>
            </a:r>
            <a:r>
              <a:rPr kumimoji="1" lang="en-US" altLang="zh-CN" sz="2000" dirty="0" err="1">
                <a:latin typeface="Palatino Linotype" panose="02040502050505030304" pitchFamily="18" charset="0"/>
              </a:rPr>
              <a:t>cuprates</a:t>
            </a:r>
            <a:r>
              <a:rPr kumimoji="1" lang="en-US" altLang="zh-CN" sz="2000" dirty="0">
                <a:latin typeface="Palatino Linotype" panose="02040502050505030304" pitchFamily="18" charset="0"/>
              </a:rPr>
              <a:t> exhibits stripe order or phase separation but no d-wave superconductivity in the ground state. </a:t>
            </a:r>
            <a:r>
              <a:rPr kumimoji="1" lang="en-US" altLang="zh-CN" sz="1600" i="1" dirty="0">
                <a:solidFill>
                  <a:srgbClr val="00B050"/>
                </a:solidFill>
                <a:latin typeface="Palatino Linotype" panose="02040502050505030304" pitchFamily="18" charset="0"/>
              </a:rPr>
              <a:t>[</a:t>
            </a:r>
            <a:r>
              <a:rPr kumimoji="1" lang="en-US" altLang="zh-CN" sz="1600" i="1" dirty="0" err="1">
                <a:solidFill>
                  <a:srgbClr val="00B050"/>
                </a:solidFill>
                <a:latin typeface="Palatino Linotype" panose="02040502050505030304" pitchFamily="18" charset="0"/>
              </a:rPr>
              <a:t>Mingpu</a:t>
            </a:r>
            <a:r>
              <a:rPr kumimoji="1" lang="en-US" altLang="zh-CN" sz="1600" i="1" dirty="0">
                <a:solidFill>
                  <a:srgbClr val="00B050"/>
                </a:solidFill>
                <a:latin typeface="Palatino Linotype" panose="02040502050505030304" pitchFamily="18" charset="0"/>
              </a:rPr>
              <a:t> Qin, Chia-Min Chung, Hao Shi, Ettore Vitali, Claudius </a:t>
            </a:r>
            <a:r>
              <a:rPr kumimoji="1" lang="en-US" altLang="zh-CN" sz="1600" i="1" dirty="0" err="1">
                <a:solidFill>
                  <a:srgbClr val="00B050"/>
                </a:solidFill>
                <a:latin typeface="Palatino Linotype" panose="02040502050505030304" pitchFamily="18" charset="0"/>
              </a:rPr>
              <a:t>Hubig</a:t>
            </a:r>
            <a:r>
              <a:rPr kumimoji="1" lang="en-US" altLang="zh-CN" sz="1600" i="1" dirty="0">
                <a:solidFill>
                  <a:srgbClr val="00B050"/>
                </a:solidFill>
                <a:latin typeface="Palatino Linotype" panose="02040502050505030304" pitchFamily="18" charset="0"/>
              </a:rPr>
              <a:t>, Ulrich </a:t>
            </a:r>
            <a:r>
              <a:rPr kumimoji="1" lang="en-US" altLang="zh-CN" sz="1600" i="1" dirty="0" err="1">
                <a:solidFill>
                  <a:srgbClr val="00B050"/>
                </a:solidFill>
                <a:latin typeface="Palatino Linotype" panose="02040502050505030304" pitchFamily="18" charset="0"/>
              </a:rPr>
              <a:t>Schollwöck</a:t>
            </a:r>
            <a:r>
              <a:rPr kumimoji="1" lang="en-US" altLang="zh-CN" sz="1600" i="1" dirty="0">
                <a:solidFill>
                  <a:srgbClr val="00B050"/>
                </a:solidFill>
                <a:latin typeface="Palatino Linotype" panose="02040502050505030304" pitchFamily="18" charset="0"/>
              </a:rPr>
              <a:t>, Steven R. White, and </a:t>
            </a:r>
            <a:r>
              <a:rPr kumimoji="1" lang="en-US" altLang="zh-CN" sz="1600" i="1" dirty="0" err="1">
                <a:solidFill>
                  <a:srgbClr val="00B050"/>
                </a:solidFill>
                <a:latin typeface="Palatino Linotype" panose="02040502050505030304" pitchFamily="18" charset="0"/>
              </a:rPr>
              <a:t>Shiwei</a:t>
            </a:r>
            <a:r>
              <a:rPr kumimoji="1" lang="en-US" altLang="zh-CN" sz="1600" i="1" dirty="0">
                <a:solidFill>
                  <a:srgbClr val="00B050"/>
                </a:solidFill>
                <a:latin typeface="Palatino Linotype" panose="02040502050505030304" pitchFamily="18" charset="0"/>
              </a:rPr>
              <a:t> Zhang, PRX 2020]</a:t>
            </a:r>
          </a:p>
          <a:p>
            <a:pPr algn="l"/>
            <a:endParaRPr kumimoji="1" lang="en-US" altLang="zh-CN" sz="2000" dirty="0">
              <a:latin typeface="Palatino Linotype" panose="02040502050505030304" pitchFamily="18" charset="0"/>
            </a:endParaRPr>
          </a:p>
        </p:txBody>
      </p:sp>
      <p:sp>
        <p:nvSpPr>
          <p:cNvPr id="13" name="灯片编号占位符 12">
            <a:extLst>
              <a:ext uri="{FF2B5EF4-FFF2-40B4-BE49-F238E27FC236}">
                <a16:creationId xmlns:a16="http://schemas.microsoft.com/office/drawing/2014/main" id="{E4765B5C-497D-0940-A505-467931AC5803}"/>
              </a:ext>
            </a:extLst>
          </p:cNvPr>
          <p:cNvSpPr>
            <a:spLocks noGrp="1"/>
          </p:cNvSpPr>
          <p:nvPr>
            <p:ph type="sldNum" sz="quarter" idx="12"/>
          </p:nvPr>
        </p:nvSpPr>
        <p:spPr/>
        <p:txBody>
          <a:bodyPr/>
          <a:lstStyle/>
          <a:p>
            <a:fld id="{CC880E0B-C886-FD44-97BB-D6802AD8013E}" type="slidenum">
              <a:rPr kumimoji="1" lang="zh-CN" altLang="en-US" smtClean="0"/>
              <a:t>1</a:t>
            </a:fld>
            <a:endParaRPr kumimoji="1" lang="zh-CN" altLang="en-US" dirty="0"/>
          </a:p>
        </p:txBody>
      </p:sp>
    </p:spTree>
    <p:extLst>
      <p:ext uri="{BB962C8B-B14F-4D97-AF65-F5344CB8AC3E}">
        <p14:creationId xmlns:p14="http://schemas.microsoft.com/office/powerpoint/2010/main" val="167839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AAA86-F039-ED4B-BD0F-AFE302DE1614}"/>
              </a:ext>
            </a:extLst>
          </p:cNvPr>
          <p:cNvSpPr>
            <a:spLocks noGrp="1"/>
          </p:cNvSpPr>
          <p:nvPr>
            <p:ph type="title"/>
          </p:nvPr>
        </p:nvSpPr>
        <p:spPr>
          <a:xfrm>
            <a:off x="0" y="25261"/>
            <a:ext cx="12192000" cy="921508"/>
          </a:xfrm>
        </p:spPr>
        <p:txBody>
          <a:bodyPr>
            <a:normAutofit fontScale="90000"/>
          </a:bodyPr>
          <a:lstStyle/>
          <a:p>
            <a:r>
              <a:rPr kumimoji="1" lang="en-US" altLang="zh-CN" dirty="0"/>
              <a:t>What more is needed beyond the Hubbard model?</a:t>
            </a:r>
            <a:endParaRPr kumimoji="1" lang="zh-CN" altLang="en-US" dirty="0"/>
          </a:p>
        </p:txBody>
      </p:sp>
      <p:sp>
        <p:nvSpPr>
          <p:cNvPr id="4" name="灯片编号占位符 3">
            <a:extLst>
              <a:ext uri="{FF2B5EF4-FFF2-40B4-BE49-F238E27FC236}">
                <a16:creationId xmlns:a16="http://schemas.microsoft.com/office/drawing/2014/main" id="{B4D23F00-B5EE-124F-B1E8-232A7CA399C7}"/>
              </a:ext>
            </a:extLst>
          </p:cNvPr>
          <p:cNvSpPr>
            <a:spLocks noGrp="1"/>
          </p:cNvSpPr>
          <p:nvPr>
            <p:ph type="sldNum" sz="quarter" idx="12"/>
          </p:nvPr>
        </p:nvSpPr>
        <p:spPr/>
        <p:txBody>
          <a:bodyPr/>
          <a:lstStyle/>
          <a:p>
            <a:fld id="{CC880E0B-C886-FD44-97BB-D6802AD8013E}" type="slidenum">
              <a:rPr kumimoji="1" lang="zh-CN" altLang="en-US" smtClean="0"/>
              <a:t>2</a:t>
            </a:fld>
            <a:endParaRPr kumimoji="1" lang="zh-CN" altLang="en-US"/>
          </a:p>
        </p:txBody>
      </p:sp>
      <p:pic>
        <p:nvPicPr>
          <p:cNvPr id="5" name="图片 4">
            <a:extLst>
              <a:ext uri="{FF2B5EF4-FFF2-40B4-BE49-F238E27FC236}">
                <a16:creationId xmlns:a16="http://schemas.microsoft.com/office/drawing/2014/main" id="{C6860529-B539-114E-9696-946DD97F1BD1}"/>
              </a:ext>
            </a:extLst>
          </p:cNvPr>
          <p:cNvPicPr>
            <a:picLocks noChangeAspect="1"/>
          </p:cNvPicPr>
          <p:nvPr/>
        </p:nvPicPr>
        <p:blipFill rotWithShape="1">
          <a:blip r:embed="rId3"/>
          <a:srcRect b="1943"/>
          <a:stretch/>
        </p:blipFill>
        <p:spPr>
          <a:xfrm>
            <a:off x="1728648" y="1255913"/>
            <a:ext cx="2954868" cy="2173087"/>
          </a:xfrm>
          <a:prstGeom prst="rect">
            <a:avLst/>
          </a:prstGeom>
        </p:spPr>
      </p:pic>
      <p:pic>
        <p:nvPicPr>
          <p:cNvPr id="6" name="图片 5">
            <a:extLst>
              <a:ext uri="{FF2B5EF4-FFF2-40B4-BE49-F238E27FC236}">
                <a16:creationId xmlns:a16="http://schemas.microsoft.com/office/drawing/2014/main" id="{782ACC9A-FF3F-7245-96DD-6F7A8E0586D9}"/>
              </a:ext>
            </a:extLst>
          </p:cNvPr>
          <p:cNvPicPr>
            <a:picLocks noChangeAspect="1"/>
          </p:cNvPicPr>
          <p:nvPr/>
        </p:nvPicPr>
        <p:blipFill>
          <a:blip r:embed="rId4"/>
          <a:stretch>
            <a:fillRect/>
          </a:stretch>
        </p:blipFill>
        <p:spPr>
          <a:xfrm>
            <a:off x="248718" y="1317394"/>
            <a:ext cx="1409701" cy="1958998"/>
          </a:xfrm>
          <a:prstGeom prst="rect">
            <a:avLst/>
          </a:prstGeom>
        </p:spPr>
      </p:pic>
      <p:sp>
        <p:nvSpPr>
          <p:cNvPr id="7" name="文本框 6">
            <a:extLst>
              <a:ext uri="{FF2B5EF4-FFF2-40B4-BE49-F238E27FC236}">
                <a16:creationId xmlns:a16="http://schemas.microsoft.com/office/drawing/2014/main" id="{DBCA08EE-1CF7-104F-8337-A8CADA81DE44}"/>
              </a:ext>
            </a:extLst>
          </p:cNvPr>
          <p:cNvSpPr txBox="1"/>
          <p:nvPr/>
        </p:nvSpPr>
        <p:spPr>
          <a:xfrm>
            <a:off x="318947" y="1018473"/>
            <a:ext cx="4233334" cy="369332"/>
          </a:xfrm>
          <a:prstGeom prst="rect">
            <a:avLst/>
          </a:prstGeom>
          <a:noFill/>
        </p:spPr>
        <p:txBody>
          <a:bodyPr wrap="square" rtlCol="0">
            <a:spAutoFit/>
          </a:bodyPr>
          <a:lstStyle/>
          <a:p>
            <a:pPr algn="l"/>
            <a:r>
              <a:rPr kumimoji="1" lang="en-US" altLang="zh-CN" b="1" dirty="0">
                <a:latin typeface="Palatino Linotype" panose="02040502050505030304" pitchFamily="18" charset="0"/>
              </a:rPr>
              <a:t>next nearest neighbor hopping </a:t>
            </a:r>
            <a:r>
              <a:rPr kumimoji="1" lang="en-US" altLang="zh-CN" b="1" i="1" dirty="0">
                <a:latin typeface="Palatino Linotype" panose="02040502050505030304" pitchFamily="18" charset="0"/>
              </a:rPr>
              <a:t>t</a:t>
            </a:r>
            <a:r>
              <a:rPr kumimoji="1" lang="en-US" altLang="zh-CN" b="1" i="1" baseline="-25000" dirty="0">
                <a:latin typeface="Palatino Linotype" panose="02040502050505030304" pitchFamily="18" charset="0"/>
              </a:rPr>
              <a:t>2</a:t>
            </a:r>
            <a:endParaRPr kumimoji="1" lang="zh-CN" altLang="en-US" b="1" i="1" baseline="-25000" dirty="0">
              <a:latin typeface="Palatino Linotype" panose="02040502050505030304" pitchFamily="18" charset="0"/>
            </a:endParaRPr>
          </a:p>
        </p:txBody>
      </p:sp>
      <p:pic>
        <p:nvPicPr>
          <p:cNvPr id="8" name="图片 7">
            <a:extLst>
              <a:ext uri="{FF2B5EF4-FFF2-40B4-BE49-F238E27FC236}">
                <a16:creationId xmlns:a16="http://schemas.microsoft.com/office/drawing/2014/main" id="{BD6FF74B-D27F-9E44-9235-DB7A0CE44E13}"/>
              </a:ext>
            </a:extLst>
          </p:cNvPr>
          <p:cNvPicPr>
            <a:picLocks noChangeAspect="1"/>
          </p:cNvPicPr>
          <p:nvPr/>
        </p:nvPicPr>
        <p:blipFill>
          <a:blip r:embed="rId5"/>
          <a:stretch>
            <a:fillRect/>
          </a:stretch>
        </p:blipFill>
        <p:spPr>
          <a:xfrm>
            <a:off x="1056216" y="3822357"/>
            <a:ext cx="2758797" cy="2213885"/>
          </a:xfrm>
          <a:prstGeom prst="rect">
            <a:avLst/>
          </a:prstGeom>
        </p:spPr>
      </p:pic>
      <p:sp>
        <p:nvSpPr>
          <p:cNvPr id="9" name="文本框 8">
            <a:extLst>
              <a:ext uri="{FF2B5EF4-FFF2-40B4-BE49-F238E27FC236}">
                <a16:creationId xmlns:a16="http://schemas.microsoft.com/office/drawing/2014/main" id="{1F5A1F62-4643-334F-853A-9CD87FAB4392}"/>
              </a:ext>
            </a:extLst>
          </p:cNvPr>
          <p:cNvSpPr txBox="1"/>
          <p:nvPr/>
        </p:nvSpPr>
        <p:spPr>
          <a:xfrm>
            <a:off x="318947" y="3497171"/>
            <a:ext cx="4491567" cy="276999"/>
          </a:xfrm>
          <a:prstGeom prst="rect">
            <a:avLst/>
          </a:prstGeom>
          <a:noFill/>
        </p:spPr>
        <p:txBody>
          <a:bodyPr wrap="square" rtlCol="0">
            <a:spAutoFit/>
          </a:bodyPr>
          <a:lstStyle/>
          <a:p>
            <a:r>
              <a:rPr kumimoji="1" lang="en-US" altLang="zh-CN" sz="1200" dirty="0" err="1">
                <a:solidFill>
                  <a:srgbClr val="00B050"/>
                </a:solidFill>
                <a:latin typeface="Palatino" pitchFamily="2" charset="0"/>
                <a:ea typeface="Palatino" pitchFamily="2" charset="0"/>
              </a:rPr>
              <a:t>Shoushu</a:t>
            </a:r>
            <a:r>
              <a:rPr kumimoji="1" lang="en-US" altLang="zh-CN" sz="1200" dirty="0">
                <a:solidFill>
                  <a:srgbClr val="00B050"/>
                </a:solidFill>
                <a:latin typeface="Palatino" pitchFamily="2" charset="0"/>
                <a:ea typeface="Palatino" pitchFamily="2" charset="0"/>
              </a:rPr>
              <a:t> Gong, W. Zhu, and D. N. Sheng, PRL 2021</a:t>
            </a:r>
            <a:r>
              <a:rPr lang="en-US" altLang="zh-CN" sz="1200" dirty="0">
                <a:solidFill>
                  <a:srgbClr val="00B050"/>
                </a:solidFill>
                <a:latin typeface="Palatino" pitchFamily="2" charset="0"/>
                <a:ea typeface="Palatino" pitchFamily="2" charset="0"/>
              </a:rPr>
              <a:t>.</a:t>
            </a:r>
          </a:p>
        </p:txBody>
      </p:sp>
      <p:sp>
        <p:nvSpPr>
          <p:cNvPr id="10" name="文本框 9">
            <a:extLst>
              <a:ext uri="{FF2B5EF4-FFF2-40B4-BE49-F238E27FC236}">
                <a16:creationId xmlns:a16="http://schemas.microsoft.com/office/drawing/2014/main" id="{D573EB12-A83F-7149-95D1-ECBBF8CE1CDF}"/>
              </a:ext>
            </a:extLst>
          </p:cNvPr>
          <p:cNvSpPr txBox="1"/>
          <p:nvPr/>
        </p:nvSpPr>
        <p:spPr>
          <a:xfrm>
            <a:off x="318947" y="5997568"/>
            <a:ext cx="5061731" cy="276999"/>
          </a:xfrm>
          <a:prstGeom prst="rect">
            <a:avLst/>
          </a:prstGeom>
          <a:noFill/>
        </p:spPr>
        <p:txBody>
          <a:bodyPr wrap="square" rtlCol="0">
            <a:spAutoFit/>
          </a:bodyPr>
          <a:lstStyle/>
          <a:p>
            <a:r>
              <a:rPr kumimoji="1" lang="en-US" altLang="zh-CN" sz="1200" dirty="0" err="1">
                <a:solidFill>
                  <a:srgbClr val="00B050"/>
                </a:solidFill>
                <a:latin typeface="Palatino Linotype" panose="02040502050505030304" pitchFamily="18" charset="0"/>
              </a:rPr>
              <a:t>Shengtao</a:t>
            </a:r>
            <a:r>
              <a:rPr kumimoji="1" lang="en-US" altLang="zh-CN" sz="1200" dirty="0">
                <a:solidFill>
                  <a:srgbClr val="00B050"/>
                </a:solidFill>
                <a:latin typeface="Palatino Linotype" panose="02040502050505030304" pitchFamily="18" charset="0"/>
              </a:rPr>
              <a:t> Jiang, D.  J. </a:t>
            </a:r>
            <a:r>
              <a:rPr kumimoji="1" lang="en-US" altLang="zh-CN" sz="1200" dirty="0" err="1">
                <a:solidFill>
                  <a:srgbClr val="00B050"/>
                </a:solidFill>
                <a:latin typeface="Palatino Linotype" panose="02040502050505030304" pitchFamily="18" charset="0"/>
              </a:rPr>
              <a:t>Scalapino</a:t>
            </a:r>
            <a:r>
              <a:rPr kumimoji="1" lang="en-US" altLang="zh-CN" sz="1200" dirty="0">
                <a:solidFill>
                  <a:srgbClr val="00B050"/>
                </a:solidFill>
                <a:latin typeface="Palatino Linotype" panose="02040502050505030304" pitchFamily="18" charset="0"/>
              </a:rPr>
              <a:t>, and S. R. White,  PNAS 2021</a:t>
            </a:r>
            <a:endParaRPr kumimoji="1" lang="zh-CN" altLang="en-US" sz="1200" dirty="0">
              <a:solidFill>
                <a:srgbClr val="00B050"/>
              </a:solidFill>
              <a:latin typeface="Palatino Linotype" panose="02040502050505030304" pitchFamily="18" charset="0"/>
            </a:endParaRPr>
          </a:p>
        </p:txBody>
      </p:sp>
      <p:sp>
        <p:nvSpPr>
          <p:cNvPr id="11" name="文本框 10">
            <a:extLst>
              <a:ext uri="{FF2B5EF4-FFF2-40B4-BE49-F238E27FC236}">
                <a16:creationId xmlns:a16="http://schemas.microsoft.com/office/drawing/2014/main" id="{C1FF7BFD-08CC-AB4A-9B4E-E6A839605E76}"/>
              </a:ext>
            </a:extLst>
          </p:cNvPr>
          <p:cNvSpPr txBox="1"/>
          <p:nvPr/>
        </p:nvSpPr>
        <p:spPr>
          <a:xfrm>
            <a:off x="5356760" y="1018473"/>
            <a:ext cx="3564466" cy="369332"/>
          </a:xfrm>
          <a:prstGeom prst="rect">
            <a:avLst/>
          </a:prstGeom>
          <a:noFill/>
        </p:spPr>
        <p:txBody>
          <a:bodyPr wrap="square" rtlCol="0">
            <a:spAutoFit/>
          </a:bodyPr>
          <a:lstStyle/>
          <a:p>
            <a:pPr algn="l"/>
            <a:r>
              <a:rPr kumimoji="1" lang="en-US" altLang="zh-CN" b="1" dirty="0">
                <a:latin typeface="Palatino Linotype" panose="02040502050505030304" pitchFamily="18" charset="0"/>
              </a:rPr>
              <a:t>dope the J1-J2 spin liquid</a:t>
            </a:r>
            <a:endParaRPr kumimoji="1" lang="zh-CN" altLang="en-US" b="1" dirty="0">
              <a:latin typeface="Palatino Linotype" panose="02040502050505030304" pitchFamily="18" charset="0"/>
            </a:endParaRPr>
          </a:p>
        </p:txBody>
      </p:sp>
      <p:pic>
        <p:nvPicPr>
          <p:cNvPr id="12" name="图片 11">
            <a:extLst>
              <a:ext uri="{FF2B5EF4-FFF2-40B4-BE49-F238E27FC236}">
                <a16:creationId xmlns:a16="http://schemas.microsoft.com/office/drawing/2014/main" id="{02DA2311-8602-C54E-962D-D83F37477C7C}"/>
              </a:ext>
            </a:extLst>
          </p:cNvPr>
          <p:cNvPicPr>
            <a:picLocks noChangeAspect="1"/>
          </p:cNvPicPr>
          <p:nvPr/>
        </p:nvPicPr>
        <p:blipFill>
          <a:blip r:embed="rId6"/>
          <a:stretch>
            <a:fillRect/>
          </a:stretch>
        </p:blipFill>
        <p:spPr>
          <a:xfrm>
            <a:off x="5136374" y="1858061"/>
            <a:ext cx="3357125" cy="3461728"/>
          </a:xfrm>
          <a:prstGeom prst="rect">
            <a:avLst/>
          </a:prstGeom>
        </p:spPr>
      </p:pic>
      <p:sp>
        <p:nvSpPr>
          <p:cNvPr id="14" name="文本框 13">
            <a:extLst>
              <a:ext uri="{FF2B5EF4-FFF2-40B4-BE49-F238E27FC236}">
                <a16:creationId xmlns:a16="http://schemas.microsoft.com/office/drawing/2014/main" id="{54C6075B-39B6-9542-9A90-F07C742D594B}"/>
              </a:ext>
            </a:extLst>
          </p:cNvPr>
          <p:cNvSpPr txBox="1"/>
          <p:nvPr/>
        </p:nvSpPr>
        <p:spPr>
          <a:xfrm>
            <a:off x="5207870" y="1538211"/>
            <a:ext cx="3713356" cy="276999"/>
          </a:xfrm>
          <a:prstGeom prst="rect">
            <a:avLst/>
          </a:prstGeom>
          <a:noFill/>
        </p:spPr>
        <p:txBody>
          <a:bodyPr wrap="square">
            <a:spAutoFit/>
          </a:bodyPr>
          <a:lstStyle/>
          <a:p>
            <a:pPr algn="l"/>
            <a:r>
              <a:rPr kumimoji="1" lang="en-US" altLang="zh-CN" sz="1200" dirty="0">
                <a:solidFill>
                  <a:srgbClr val="00B050"/>
                </a:solidFill>
                <a:latin typeface="Palatino" pitchFamily="2" charset="0"/>
                <a:ea typeface="Palatino" pitchFamily="2" charset="0"/>
              </a:rPr>
              <a:t>Hong-Chen Jiang and S. A. </a:t>
            </a:r>
            <a:r>
              <a:rPr kumimoji="1" lang="en-US" altLang="zh-CN" sz="1200" dirty="0" err="1">
                <a:solidFill>
                  <a:srgbClr val="00B050"/>
                </a:solidFill>
                <a:latin typeface="Palatino" pitchFamily="2" charset="0"/>
                <a:ea typeface="Palatino" pitchFamily="2" charset="0"/>
              </a:rPr>
              <a:t>Kivelson</a:t>
            </a:r>
            <a:r>
              <a:rPr kumimoji="1" lang="en-US" altLang="zh-CN" sz="1200" dirty="0">
                <a:solidFill>
                  <a:srgbClr val="00B050"/>
                </a:solidFill>
                <a:latin typeface="Palatino" pitchFamily="2" charset="0"/>
                <a:ea typeface="Palatino" pitchFamily="2" charset="0"/>
              </a:rPr>
              <a:t> PRL 2021</a:t>
            </a:r>
          </a:p>
        </p:txBody>
      </p:sp>
      <p:cxnSp>
        <p:nvCxnSpPr>
          <p:cNvPr id="13" name="直线连接符 12">
            <a:extLst>
              <a:ext uri="{FF2B5EF4-FFF2-40B4-BE49-F238E27FC236}">
                <a16:creationId xmlns:a16="http://schemas.microsoft.com/office/drawing/2014/main" id="{D2B4EFB7-41D0-0E4B-9AF5-4B88765A6C03}"/>
              </a:ext>
            </a:extLst>
          </p:cNvPr>
          <p:cNvCxnSpPr/>
          <p:nvPr/>
        </p:nvCxnSpPr>
        <p:spPr>
          <a:xfrm>
            <a:off x="4973444" y="1018473"/>
            <a:ext cx="0" cy="497909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B0219309-A1F6-4047-ABE9-B147C8BB9415}"/>
              </a:ext>
            </a:extLst>
          </p:cNvPr>
          <p:cNvCxnSpPr/>
          <p:nvPr/>
        </p:nvCxnSpPr>
        <p:spPr>
          <a:xfrm>
            <a:off x="8816898" y="1018473"/>
            <a:ext cx="0" cy="497909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BC81BAA-67DA-E54C-8522-B2E9A799E8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8665" y="1901817"/>
            <a:ext cx="2229373" cy="14789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0AB69BF-B80B-5D41-9741-953C8C842F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3801" y="3508020"/>
            <a:ext cx="2642971" cy="237521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03ACC97D-7AD8-2A4C-A05B-CFFA92BFDB9A}"/>
              </a:ext>
            </a:extLst>
          </p:cNvPr>
          <p:cNvSpPr txBox="1"/>
          <p:nvPr/>
        </p:nvSpPr>
        <p:spPr>
          <a:xfrm>
            <a:off x="9623608" y="1033083"/>
            <a:ext cx="1783984" cy="369332"/>
          </a:xfrm>
          <a:prstGeom prst="rect">
            <a:avLst/>
          </a:prstGeom>
          <a:noFill/>
        </p:spPr>
        <p:txBody>
          <a:bodyPr wrap="square" rtlCol="0">
            <a:spAutoFit/>
          </a:bodyPr>
          <a:lstStyle/>
          <a:p>
            <a:pPr algn="l"/>
            <a:r>
              <a:rPr kumimoji="1" lang="en-US" altLang="zh-CN" b="1" dirty="0">
                <a:latin typeface="Palatino Linotype" panose="02040502050505030304" pitchFamily="18" charset="0"/>
              </a:rPr>
              <a:t>stripe order</a:t>
            </a:r>
            <a:endParaRPr kumimoji="1" lang="zh-CN" altLang="en-US" b="1" dirty="0">
              <a:latin typeface="Palatino Linotype" panose="02040502050505030304" pitchFamily="18" charset="0"/>
            </a:endParaRPr>
          </a:p>
        </p:txBody>
      </p:sp>
      <p:sp>
        <p:nvSpPr>
          <p:cNvPr id="19" name="文本框 18">
            <a:extLst>
              <a:ext uri="{FF2B5EF4-FFF2-40B4-BE49-F238E27FC236}">
                <a16:creationId xmlns:a16="http://schemas.microsoft.com/office/drawing/2014/main" id="{06029EB9-3D10-AF47-B718-C4F6E17684B5}"/>
              </a:ext>
            </a:extLst>
          </p:cNvPr>
          <p:cNvSpPr txBox="1"/>
          <p:nvPr/>
        </p:nvSpPr>
        <p:spPr>
          <a:xfrm>
            <a:off x="8976737" y="1538211"/>
            <a:ext cx="2966545" cy="276999"/>
          </a:xfrm>
          <a:prstGeom prst="rect">
            <a:avLst/>
          </a:prstGeom>
          <a:noFill/>
        </p:spPr>
        <p:txBody>
          <a:bodyPr wrap="square">
            <a:spAutoFit/>
          </a:bodyPr>
          <a:lstStyle/>
          <a:p>
            <a:pPr algn="l"/>
            <a:r>
              <a:rPr kumimoji="1" lang="en-US" altLang="zh-CN" sz="1200" dirty="0">
                <a:solidFill>
                  <a:srgbClr val="00B050"/>
                </a:solidFill>
                <a:latin typeface="Palatino" pitchFamily="2" charset="0"/>
                <a:ea typeface="Palatino" pitchFamily="2" charset="0"/>
              </a:rPr>
              <a:t>HC  Jiang and S.A. </a:t>
            </a:r>
            <a:r>
              <a:rPr kumimoji="1" lang="en-US" altLang="zh-CN" sz="1200" dirty="0" err="1">
                <a:solidFill>
                  <a:srgbClr val="00B050"/>
                </a:solidFill>
                <a:latin typeface="Palatino" pitchFamily="2" charset="0"/>
                <a:ea typeface="Palatino" pitchFamily="2" charset="0"/>
              </a:rPr>
              <a:t>Kivelson</a:t>
            </a:r>
            <a:r>
              <a:rPr kumimoji="1" lang="en-US" altLang="zh-CN" sz="1200" dirty="0">
                <a:solidFill>
                  <a:srgbClr val="00B050"/>
                </a:solidFill>
                <a:latin typeface="Palatino" pitchFamily="2" charset="0"/>
                <a:ea typeface="Palatino" pitchFamily="2" charset="0"/>
              </a:rPr>
              <a:t>, PNAS 2021</a:t>
            </a:r>
          </a:p>
        </p:txBody>
      </p:sp>
    </p:spTree>
    <p:extLst>
      <p:ext uri="{BB962C8B-B14F-4D97-AF65-F5344CB8AC3E}">
        <p14:creationId xmlns:p14="http://schemas.microsoft.com/office/powerpoint/2010/main" val="203713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62070-1105-174B-BDBC-453263A3B950}"/>
              </a:ext>
            </a:extLst>
          </p:cNvPr>
          <p:cNvSpPr>
            <a:spLocks noGrp="1"/>
          </p:cNvSpPr>
          <p:nvPr>
            <p:ph type="title"/>
          </p:nvPr>
        </p:nvSpPr>
        <p:spPr/>
        <p:txBody>
          <a:bodyPr/>
          <a:lstStyle/>
          <a:p>
            <a:r>
              <a:rPr kumimoji="1" lang="en-US" altLang="zh-CN" dirty="0"/>
              <a:t>Electron-Phonon Coupling (EPC)</a:t>
            </a:r>
            <a:endParaRPr kumimoji="1" lang="zh-CN" altLang="en-US" dirty="0"/>
          </a:p>
        </p:txBody>
      </p:sp>
      <p:sp>
        <p:nvSpPr>
          <p:cNvPr id="3" name="内容占位符 2">
            <a:extLst>
              <a:ext uri="{FF2B5EF4-FFF2-40B4-BE49-F238E27FC236}">
                <a16:creationId xmlns:a16="http://schemas.microsoft.com/office/drawing/2014/main" id="{A71E8CA1-5CD8-4648-A6C4-7AC01CC0B7DF}"/>
              </a:ext>
            </a:extLst>
          </p:cNvPr>
          <p:cNvSpPr>
            <a:spLocks noGrp="1"/>
          </p:cNvSpPr>
          <p:nvPr>
            <p:ph idx="1"/>
          </p:nvPr>
        </p:nvSpPr>
        <p:spPr>
          <a:xfrm>
            <a:off x="200256" y="1058598"/>
            <a:ext cx="6547678" cy="4351338"/>
          </a:xfrm>
        </p:spPr>
        <p:txBody>
          <a:bodyPr>
            <a:normAutofit/>
          </a:bodyPr>
          <a:lstStyle/>
          <a:p>
            <a:r>
              <a:rPr kumimoji="1" lang="en-US" altLang="zh-CN" sz="2000" dirty="0"/>
              <a:t>EPC drives the formation of Cooper pairs in conventional superconductivity. </a:t>
            </a:r>
          </a:p>
          <a:p>
            <a:r>
              <a:rPr kumimoji="1" lang="en-US" altLang="zh-CN" sz="2000" dirty="0"/>
              <a:t>Increasing experiments indicate that EPC can be an essential ingredient in high </a:t>
            </a:r>
            <a:r>
              <a:rPr kumimoji="1" lang="en-US" altLang="zh-CN" sz="2000" i="1" dirty="0"/>
              <a:t>T</a:t>
            </a:r>
            <a:r>
              <a:rPr kumimoji="1" lang="en-US" altLang="zh-CN" sz="2000" i="1" baseline="-25000" dirty="0"/>
              <a:t>c</a:t>
            </a:r>
            <a:r>
              <a:rPr kumimoji="1" lang="en-US" altLang="zh-CN" sz="2000" dirty="0"/>
              <a:t> superconductors, including </a:t>
            </a:r>
            <a:r>
              <a:rPr kumimoji="1" lang="en-US" altLang="zh-CN" sz="2000" dirty="0" err="1"/>
              <a:t>cuprates</a:t>
            </a:r>
            <a:r>
              <a:rPr kumimoji="1" lang="en-US" altLang="zh-CN" sz="2000" dirty="0"/>
              <a:t> and iron-based superconductors.</a:t>
            </a:r>
          </a:p>
          <a:p>
            <a:endParaRPr kumimoji="1" lang="en-US" altLang="zh-CN" sz="2000" dirty="0"/>
          </a:p>
          <a:p>
            <a:endParaRPr kumimoji="1" lang="zh-CN" altLang="en-US" sz="2000" dirty="0"/>
          </a:p>
        </p:txBody>
      </p:sp>
      <p:sp>
        <p:nvSpPr>
          <p:cNvPr id="4" name="灯片编号占位符 3">
            <a:extLst>
              <a:ext uri="{FF2B5EF4-FFF2-40B4-BE49-F238E27FC236}">
                <a16:creationId xmlns:a16="http://schemas.microsoft.com/office/drawing/2014/main" id="{74D4438D-5EA3-D041-9F71-9BE56127A8DD}"/>
              </a:ext>
            </a:extLst>
          </p:cNvPr>
          <p:cNvSpPr>
            <a:spLocks noGrp="1"/>
          </p:cNvSpPr>
          <p:nvPr>
            <p:ph type="sldNum" sz="quarter" idx="12"/>
          </p:nvPr>
        </p:nvSpPr>
        <p:spPr/>
        <p:txBody>
          <a:bodyPr/>
          <a:lstStyle/>
          <a:p>
            <a:fld id="{CC880E0B-C886-FD44-97BB-D6802AD8013E}" type="slidenum">
              <a:rPr kumimoji="1" lang="zh-CN" altLang="en-US" smtClean="0"/>
              <a:t>3</a:t>
            </a:fld>
            <a:endParaRPr kumimoji="1" lang="zh-CN" altLang="en-US"/>
          </a:p>
        </p:txBody>
      </p:sp>
      <p:pic>
        <p:nvPicPr>
          <p:cNvPr id="6" name="图片 5">
            <a:extLst>
              <a:ext uri="{FF2B5EF4-FFF2-40B4-BE49-F238E27FC236}">
                <a16:creationId xmlns:a16="http://schemas.microsoft.com/office/drawing/2014/main" id="{9751DDAB-773A-C34E-83EA-1AE412B9D8A4}"/>
              </a:ext>
            </a:extLst>
          </p:cNvPr>
          <p:cNvPicPr>
            <a:picLocks noChangeAspect="1"/>
          </p:cNvPicPr>
          <p:nvPr/>
        </p:nvPicPr>
        <p:blipFill>
          <a:blip r:embed="rId3"/>
          <a:stretch>
            <a:fillRect/>
          </a:stretch>
        </p:blipFill>
        <p:spPr>
          <a:xfrm>
            <a:off x="7281422" y="1964267"/>
            <a:ext cx="3768876" cy="3445669"/>
          </a:xfrm>
          <a:prstGeom prst="rect">
            <a:avLst/>
          </a:prstGeom>
        </p:spPr>
      </p:pic>
      <p:pic>
        <p:nvPicPr>
          <p:cNvPr id="7" name="图片 6">
            <a:extLst>
              <a:ext uri="{FF2B5EF4-FFF2-40B4-BE49-F238E27FC236}">
                <a16:creationId xmlns:a16="http://schemas.microsoft.com/office/drawing/2014/main" id="{D0EF2477-E94F-4243-A4A9-CFBEA3D7C42E}"/>
              </a:ext>
            </a:extLst>
          </p:cNvPr>
          <p:cNvPicPr>
            <a:picLocks noChangeAspect="1"/>
          </p:cNvPicPr>
          <p:nvPr/>
        </p:nvPicPr>
        <p:blipFill>
          <a:blip r:embed="rId4"/>
          <a:stretch>
            <a:fillRect/>
          </a:stretch>
        </p:blipFill>
        <p:spPr>
          <a:xfrm>
            <a:off x="1850680" y="2623725"/>
            <a:ext cx="3453955" cy="3136809"/>
          </a:xfrm>
          <a:prstGeom prst="rect">
            <a:avLst/>
          </a:prstGeom>
        </p:spPr>
      </p:pic>
      <p:sp>
        <p:nvSpPr>
          <p:cNvPr id="9" name="文本框 8">
            <a:extLst>
              <a:ext uri="{FF2B5EF4-FFF2-40B4-BE49-F238E27FC236}">
                <a16:creationId xmlns:a16="http://schemas.microsoft.com/office/drawing/2014/main" id="{ABBE4BE6-B701-4345-9981-F88AE7C41F7A}"/>
              </a:ext>
            </a:extLst>
          </p:cNvPr>
          <p:cNvSpPr txBox="1"/>
          <p:nvPr/>
        </p:nvSpPr>
        <p:spPr>
          <a:xfrm>
            <a:off x="2071916" y="5760534"/>
            <a:ext cx="4154071" cy="615553"/>
          </a:xfrm>
          <a:prstGeom prst="rect">
            <a:avLst/>
          </a:prstGeom>
          <a:noFill/>
        </p:spPr>
        <p:txBody>
          <a:bodyPr wrap="square">
            <a:spAutoFit/>
          </a:bodyPr>
          <a:lstStyle/>
          <a:p>
            <a:r>
              <a:rPr lang="en-US" altLang="zh-CN" sz="1800" dirty="0">
                <a:effectLst/>
                <a:latin typeface="Palatino Linotype" panose="02040502050505030304" pitchFamily="18" charset="0"/>
              </a:rPr>
              <a:t>ubiquitous EPC in </a:t>
            </a:r>
            <a:r>
              <a:rPr lang="en-US" altLang="zh-CN" sz="1800" dirty="0" err="1">
                <a:effectLst/>
                <a:latin typeface="Palatino Linotype" panose="02040502050505030304" pitchFamily="18" charset="0"/>
              </a:rPr>
              <a:t>cuprates</a:t>
            </a:r>
            <a:r>
              <a:rPr lang="en-US" altLang="zh-CN" sz="1800" dirty="0">
                <a:effectLst/>
                <a:latin typeface="Palatino Linotype" panose="02040502050505030304" pitchFamily="18" charset="0"/>
              </a:rPr>
              <a:t> </a:t>
            </a:r>
          </a:p>
          <a:p>
            <a:r>
              <a:rPr lang="en-US" altLang="zh-CN" sz="1600" i="1" dirty="0">
                <a:solidFill>
                  <a:srgbClr val="00B050"/>
                </a:solidFill>
                <a:latin typeface="Palatino Linotype" panose="02040502050505030304" pitchFamily="18" charset="0"/>
              </a:rPr>
              <a:t>[</a:t>
            </a:r>
            <a:r>
              <a:rPr lang="en-US" altLang="zh-CN" sz="1600" b="1" i="1" dirty="0">
                <a:solidFill>
                  <a:srgbClr val="00B050"/>
                </a:solidFill>
                <a:latin typeface="Palatino Linotype" panose="02040502050505030304" pitchFamily="18" charset="0"/>
              </a:rPr>
              <a:t>A. </a:t>
            </a:r>
            <a:r>
              <a:rPr lang="en-US" altLang="zh-CN" sz="1600" b="1" i="1" dirty="0" err="1">
                <a:solidFill>
                  <a:srgbClr val="00B050"/>
                </a:solidFill>
                <a:latin typeface="Palatino Linotype" panose="02040502050505030304" pitchFamily="18" charset="0"/>
              </a:rPr>
              <a:t>Lanzara</a:t>
            </a:r>
            <a:r>
              <a:rPr lang="en-US" altLang="zh-CN" sz="1600" b="1" i="1" dirty="0">
                <a:solidFill>
                  <a:srgbClr val="00B050"/>
                </a:solidFill>
                <a:latin typeface="Palatino Linotype" panose="02040502050505030304" pitchFamily="18" charset="0"/>
              </a:rPr>
              <a:t>, Z.-X. Shen et al. </a:t>
            </a:r>
            <a:r>
              <a:rPr lang="en-US" altLang="zh-CN" sz="1600" i="1" dirty="0">
                <a:solidFill>
                  <a:srgbClr val="00B050"/>
                </a:solidFill>
                <a:latin typeface="Palatino Linotype" panose="02040502050505030304" pitchFamily="18" charset="0"/>
              </a:rPr>
              <a:t>Nature (2001)]</a:t>
            </a:r>
          </a:p>
        </p:txBody>
      </p:sp>
      <p:sp>
        <p:nvSpPr>
          <p:cNvPr id="10" name="文本框 9">
            <a:extLst>
              <a:ext uri="{FF2B5EF4-FFF2-40B4-BE49-F238E27FC236}">
                <a16:creationId xmlns:a16="http://schemas.microsoft.com/office/drawing/2014/main" id="{86517032-BB22-4B47-A1DE-82378C68E703}"/>
              </a:ext>
            </a:extLst>
          </p:cNvPr>
          <p:cNvSpPr txBox="1"/>
          <p:nvPr/>
        </p:nvSpPr>
        <p:spPr>
          <a:xfrm>
            <a:off x="7696199" y="5483535"/>
            <a:ext cx="3657601" cy="830997"/>
          </a:xfrm>
          <a:prstGeom prst="rect">
            <a:avLst/>
          </a:prstGeom>
          <a:noFill/>
        </p:spPr>
        <p:txBody>
          <a:bodyPr wrap="square" rtlCol="0">
            <a:spAutoFit/>
          </a:bodyPr>
          <a:lstStyle/>
          <a:p>
            <a:pPr algn="l"/>
            <a:r>
              <a:rPr kumimoji="1" lang="en-US" altLang="zh-CN" sz="1600" dirty="0">
                <a:latin typeface="Palatino Linotype" panose="02040502050505030304" pitchFamily="18" charset="0"/>
              </a:rPr>
              <a:t>intertwined growth of the superconductivity and EPC</a:t>
            </a:r>
          </a:p>
          <a:p>
            <a:r>
              <a:rPr kumimoji="1" lang="en-US" altLang="zh-CN" sz="1600" i="1" dirty="0">
                <a:solidFill>
                  <a:srgbClr val="00B050"/>
                </a:solidFill>
                <a:latin typeface="Palatino Linotype" panose="02040502050505030304" pitchFamily="18" charset="0"/>
              </a:rPr>
              <a:t>[</a:t>
            </a:r>
            <a:r>
              <a:rPr kumimoji="1" lang="en-US" altLang="zh-CN" sz="1600" b="1" i="1" dirty="0">
                <a:solidFill>
                  <a:srgbClr val="00B050"/>
                </a:solidFill>
                <a:latin typeface="Palatino Linotype" panose="02040502050505030304" pitchFamily="18" charset="0"/>
              </a:rPr>
              <a:t>Y. He, Z.-X. Shen et </a:t>
            </a:r>
            <a:r>
              <a:rPr kumimoji="1" lang="en-US" altLang="zh-CN" sz="1600" b="1" i="1" dirty="0" err="1">
                <a:solidFill>
                  <a:srgbClr val="00B050"/>
                </a:solidFill>
                <a:latin typeface="Palatino Linotype" panose="02040502050505030304" pitchFamily="18" charset="0"/>
              </a:rPr>
              <a:t>al</a:t>
            </a:r>
            <a:r>
              <a:rPr kumimoji="1" lang="en-US" altLang="zh-CN" sz="1600" i="1" dirty="0" err="1">
                <a:solidFill>
                  <a:srgbClr val="00B050"/>
                </a:solidFill>
                <a:latin typeface="Palatino Linotype" panose="02040502050505030304" pitchFamily="18" charset="0"/>
              </a:rPr>
              <a:t>.,Science</a:t>
            </a:r>
            <a:r>
              <a:rPr kumimoji="1" lang="en-US" altLang="zh-CN" sz="1600" i="1" dirty="0">
                <a:solidFill>
                  <a:srgbClr val="00B050"/>
                </a:solidFill>
                <a:latin typeface="Palatino Linotype" panose="02040502050505030304" pitchFamily="18" charset="0"/>
              </a:rPr>
              <a:t> (2018)] </a:t>
            </a:r>
            <a:endParaRPr kumimoji="1" lang="zh-CN" altLang="en-US" sz="1600" i="1" dirty="0">
              <a:solidFill>
                <a:srgbClr val="00B050"/>
              </a:solidFill>
              <a:latin typeface="Palatino Linotype" panose="02040502050505030304" pitchFamily="18" charset="0"/>
            </a:endParaRPr>
          </a:p>
        </p:txBody>
      </p:sp>
    </p:spTree>
    <p:extLst>
      <p:ext uri="{BB962C8B-B14F-4D97-AF65-F5344CB8AC3E}">
        <p14:creationId xmlns:p14="http://schemas.microsoft.com/office/powerpoint/2010/main" val="313369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62070-1105-174B-BDBC-453263A3B950}"/>
              </a:ext>
            </a:extLst>
          </p:cNvPr>
          <p:cNvSpPr>
            <a:spLocks noGrp="1"/>
          </p:cNvSpPr>
          <p:nvPr>
            <p:ph type="title"/>
          </p:nvPr>
        </p:nvSpPr>
        <p:spPr/>
        <p:txBody>
          <a:bodyPr/>
          <a:lstStyle/>
          <a:p>
            <a:r>
              <a:rPr kumimoji="1" lang="en-US" altLang="zh-CN" dirty="0"/>
              <a:t>Electron-Phonon Coupling (EPC)</a:t>
            </a:r>
            <a:endParaRPr kumimoji="1" lang="zh-CN" altLang="en-US" dirty="0"/>
          </a:p>
        </p:txBody>
      </p:sp>
      <p:sp>
        <p:nvSpPr>
          <p:cNvPr id="3" name="内容占位符 2">
            <a:extLst>
              <a:ext uri="{FF2B5EF4-FFF2-40B4-BE49-F238E27FC236}">
                <a16:creationId xmlns:a16="http://schemas.microsoft.com/office/drawing/2014/main" id="{A71E8CA1-5CD8-4648-A6C4-7AC01CC0B7DF}"/>
              </a:ext>
            </a:extLst>
          </p:cNvPr>
          <p:cNvSpPr>
            <a:spLocks noGrp="1"/>
          </p:cNvSpPr>
          <p:nvPr>
            <p:ph idx="1"/>
          </p:nvPr>
        </p:nvSpPr>
        <p:spPr>
          <a:xfrm>
            <a:off x="200558" y="1050131"/>
            <a:ext cx="6547678" cy="2700481"/>
          </a:xfrm>
        </p:spPr>
        <p:txBody>
          <a:bodyPr>
            <a:normAutofit/>
          </a:bodyPr>
          <a:lstStyle/>
          <a:p>
            <a:r>
              <a:rPr kumimoji="1" lang="en-US" altLang="zh-CN" sz="2000" dirty="0"/>
              <a:t>Theoretical studies also suggest EPC can drive some exotic phase such as </a:t>
            </a:r>
            <a:r>
              <a:rPr kumimoji="1" lang="en-US" altLang="zh-CN" sz="2000" dirty="0" err="1"/>
              <a:t>antiferromagnetism</a:t>
            </a:r>
            <a:r>
              <a:rPr kumimoji="1" lang="en-US" altLang="zh-CN" sz="2000" dirty="0"/>
              <a:t> and pair-density wave.</a:t>
            </a:r>
          </a:p>
          <a:p>
            <a:endParaRPr kumimoji="1" lang="zh-CN" altLang="en-US" sz="2000" dirty="0"/>
          </a:p>
        </p:txBody>
      </p:sp>
      <p:sp>
        <p:nvSpPr>
          <p:cNvPr id="4" name="灯片编号占位符 3">
            <a:extLst>
              <a:ext uri="{FF2B5EF4-FFF2-40B4-BE49-F238E27FC236}">
                <a16:creationId xmlns:a16="http://schemas.microsoft.com/office/drawing/2014/main" id="{74D4438D-5EA3-D041-9F71-9BE56127A8DD}"/>
              </a:ext>
            </a:extLst>
          </p:cNvPr>
          <p:cNvSpPr>
            <a:spLocks noGrp="1"/>
          </p:cNvSpPr>
          <p:nvPr>
            <p:ph type="sldNum" sz="quarter" idx="12"/>
          </p:nvPr>
        </p:nvSpPr>
        <p:spPr/>
        <p:txBody>
          <a:bodyPr/>
          <a:lstStyle/>
          <a:p>
            <a:fld id="{CC880E0B-C886-FD44-97BB-D6802AD8013E}" type="slidenum">
              <a:rPr kumimoji="1" lang="zh-CN" altLang="en-US" smtClean="0"/>
              <a:t>4</a:t>
            </a:fld>
            <a:endParaRPr kumimoji="1" lang="zh-CN" altLang="en-US"/>
          </a:p>
        </p:txBody>
      </p:sp>
      <p:pic>
        <p:nvPicPr>
          <p:cNvPr id="5" name="图片 4">
            <a:extLst>
              <a:ext uri="{FF2B5EF4-FFF2-40B4-BE49-F238E27FC236}">
                <a16:creationId xmlns:a16="http://schemas.microsoft.com/office/drawing/2014/main" id="{8BF681EE-87AF-E841-939D-97FB4127FAF7}"/>
              </a:ext>
            </a:extLst>
          </p:cNvPr>
          <p:cNvPicPr>
            <a:picLocks noChangeAspect="1"/>
          </p:cNvPicPr>
          <p:nvPr/>
        </p:nvPicPr>
        <p:blipFill>
          <a:blip r:embed="rId3"/>
          <a:stretch>
            <a:fillRect/>
          </a:stretch>
        </p:blipFill>
        <p:spPr>
          <a:xfrm>
            <a:off x="6404289" y="2355020"/>
            <a:ext cx="3262436" cy="2410208"/>
          </a:xfrm>
          <a:prstGeom prst="rect">
            <a:avLst/>
          </a:prstGeom>
        </p:spPr>
      </p:pic>
      <p:pic>
        <p:nvPicPr>
          <p:cNvPr id="6" name="图片 5">
            <a:extLst>
              <a:ext uri="{FF2B5EF4-FFF2-40B4-BE49-F238E27FC236}">
                <a16:creationId xmlns:a16="http://schemas.microsoft.com/office/drawing/2014/main" id="{04E1A531-6A18-CD4B-80DA-CF1A19E1685B}"/>
              </a:ext>
            </a:extLst>
          </p:cNvPr>
          <p:cNvPicPr>
            <a:picLocks noChangeAspect="1"/>
          </p:cNvPicPr>
          <p:nvPr/>
        </p:nvPicPr>
        <p:blipFill>
          <a:blip r:embed="rId4"/>
          <a:stretch>
            <a:fillRect/>
          </a:stretch>
        </p:blipFill>
        <p:spPr>
          <a:xfrm>
            <a:off x="1178117" y="2245632"/>
            <a:ext cx="3565783" cy="2598226"/>
          </a:xfrm>
          <a:prstGeom prst="rect">
            <a:avLst/>
          </a:prstGeom>
        </p:spPr>
      </p:pic>
      <p:sp>
        <p:nvSpPr>
          <p:cNvPr id="8" name="文本框 7">
            <a:extLst>
              <a:ext uri="{FF2B5EF4-FFF2-40B4-BE49-F238E27FC236}">
                <a16:creationId xmlns:a16="http://schemas.microsoft.com/office/drawing/2014/main" id="{B5C7AD79-D35C-794F-B86B-C09480A9AE03}"/>
              </a:ext>
            </a:extLst>
          </p:cNvPr>
          <p:cNvSpPr txBox="1"/>
          <p:nvPr/>
        </p:nvSpPr>
        <p:spPr>
          <a:xfrm>
            <a:off x="1433499" y="2031875"/>
            <a:ext cx="3744291" cy="369332"/>
          </a:xfrm>
          <a:prstGeom prst="rect">
            <a:avLst/>
          </a:prstGeom>
          <a:noFill/>
        </p:spPr>
        <p:txBody>
          <a:bodyPr wrap="square" rtlCol="0">
            <a:spAutoFit/>
          </a:bodyPr>
          <a:lstStyle/>
          <a:p>
            <a:r>
              <a:rPr kumimoji="1" lang="en-US" altLang="zh-CN" dirty="0" err="1">
                <a:latin typeface="Palatino Linotype" panose="02040502050505030304" pitchFamily="18" charset="0"/>
              </a:rPr>
              <a:t>Su</a:t>
            </a:r>
            <a:r>
              <a:rPr kumimoji="1" lang="en-US" altLang="zh-CN" dirty="0">
                <a:latin typeface="Palatino Linotype" panose="02040502050505030304" pitchFamily="18" charset="0"/>
              </a:rPr>
              <a:t>-Schrieffer-</a:t>
            </a:r>
            <a:r>
              <a:rPr kumimoji="1" lang="en-US" altLang="zh-CN" dirty="0" err="1">
                <a:latin typeface="Palatino Linotype" panose="02040502050505030304" pitchFamily="18" charset="0"/>
              </a:rPr>
              <a:t>Heeger</a:t>
            </a:r>
            <a:r>
              <a:rPr kumimoji="1" lang="en-US" altLang="zh-CN" dirty="0">
                <a:latin typeface="Palatino Linotype" panose="02040502050505030304" pitchFamily="18" charset="0"/>
              </a:rPr>
              <a:t> (SSH) Model</a:t>
            </a:r>
            <a:endParaRPr kumimoji="1" lang="zh-CN" altLang="en-US" dirty="0">
              <a:latin typeface="Palatino Linotype" panose="02040502050505030304" pitchFamily="18" charset="0"/>
            </a:endParaRPr>
          </a:p>
        </p:txBody>
      </p:sp>
      <p:sp>
        <p:nvSpPr>
          <p:cNvPr id="9" name="文本框 8">
            <a:extLst>
              <a:ext uri="{FF2B5EF4-FFF2-40B4-BE49-F238E27FC236}">
                <a16:creationId xmlns:a16="http://schemas.microsoft.com/office/drawing/2014/main" id="{F76BEBF5-6C03-824D-9D82-5E87BB34FF64}"/>
              </a:ext>
            </a:extLst>
          </p:cNvPr>
          <p:cNvSpPr txBox="1"/>
          <p:nvPr/>
        </p:nvSpPr>
        <p:spPr>
          <a:xfrm>
            <a:off x="6569741" y="2031039"/>
            <a:ext cx="3174999" cy="369332"/>
          </a:xfrm>
          <a:prstGeom prst="rect">
            <a:avLst/>
          </a:prstGeom>
          <a:noFill/>
        </p:spPr>
        <p:txBody>
          <a:bodyPr wrap="square" rtlCol="0">
            <a:spAutoFit/>
          </a:bodyPr>
          <a:lstStyle/>
          <a:p>
            <a:r>
              <a:rPr kumimoji="1" lang="en-US" altLang="zh-CN" dirty="0">
                <a:latin typeface="Palatino Linotype" panose="02040502050505030304" pitchFamily="18" charset="0"/>
              </a:rPr>
              <a:t>Holstein-Hubbard Model</a:t>
            </a:r>
            <a:endParaRPr kumimoji="1" lang="zh-CN" altLang="en-US" dirty="0">
              <a:latin typeface="Palatino Linotype" panose="02040502050505030304" pitchFamily="18" charset="0"/>
            </a:endParaRPr>
          </a:p>
        </p:txBody>
      </p:sp>
      <p:sp>
        <p:nvSpPr>
          <p:cNvPr id="11" name="文本框 10">
            <a:extLst>
              <a:ext uri="{FF2B5EF4-FFF2-40B4-BE49-F238E27FC236}">
                <a16:creationId xmlns:a16="http://schemas.microsoft.com/office/drawing/2014/main" id="{BA2F848E-CD9D-CC42-9450-59E489E5991A}"/>
              </a:ext>
            </a:extLst>
          </p:cNvPr>
          <p:cNvSpPr txBox="1"/>
          <p:nvPr/>
        </p:nvSpPr>
        <p:spPr>
          <a:xfrm>
            <a:off x="1463742" y="4765227"/>
            <a:ext cx="4079404" cy="584775"/>
          </a:xfrm>
          <a:prstGeom prst="rect">
            <a:avLst/>
          </a:prstGeom>
          <a:noFill/>
        </p:spPr>
        <p:txBody>
          <a:bodyPr wrap="square">
            <a:spAutoFit/>
          </a:bodyPr>
          <a:lstStyle/>
          <a:p>
            <a:pPr algn="l"/>
            <a:r>
              <a:rPr lang="en-US" altLang="zh-CN" sz="1600" b="0" i="1" u="none" strike="noStrike" dirty="0" err="1">
                <a:solidFill>
                  <a:srgbClr val="00B050"/>
                </a:solidFill>
                <a:effectLst/>
                <a:latin typeface="Palatino" pitchFamily="2" charset="0"/>
                <a:ea typeface="Palatino" pitchFamily="2" charset="0"/>
              </a:rPr>
              <a:t>Xun</a:t>
            </a:r>
            <a:r>
              <a:rPr lang="en-US" altLang="zh-CN" sz="1600" b="0" i="1" u="none" strike="noStrike" dirty="0">
                <a:solidFill>
                  <a:srgbClr val="00B050"/>
                </a:solidFill>
                <a:effectLst/>
                <a:latin typeface="Palatino" pitchFamily="2" charset="0"/>
                <a:ea typeface="Palatino" pitchFamily="2" charset="0"/>
              </a:rPr>
              <a:t> Cai, Zi-Xiang Li, and Hong Yao</a:t>
            </a:r>
          </a:p>
          <a:p>
            <a:pPr algn="l"/>
            <a:r>
              <a:rPr lang="en-US" altLang="zh-CN" sz="1600" b="0" i="1" u="none" strike="noStrike" dirty="0">
                <a:solidFill>
                  <a:srgbClr val="00B050"/>
                </a:solidFill>
                <a:effectLst/>
                <a:latin typeface="Palatino" pitchFamily="2" charset="0"/>
                <a:ea typeface="Palatino" pitchFamily="2" charset="0"/>
              </a:rPr>
              <a:t>PRL (2021)</a:t>
            </a:r>
          </a:p>
        </p:txBody>
      </p:sp>
      <p:sp>
        <p:nvSpPr>
          <p:cNvPr id="15" name="文本框 14">
            <a:extLst>
              <a:ext uri="{FF2B5EF4-FFF2-40B4-BE49-F238E27FC236}">
                <a16:creationId xmlns:a16="http://schemas.microsoft.com/office/drawing/2014/main" id="{CD1F1436-338A-FA46-ACF0-3584DE5F85A0}"/>
              </a:ext>
            </a:extLst>
          </p:cNvPr>
          <p:cNvSpPr txBox="1"/>
          <p:nvPr/>
        </p:nvSpPr>
        <p:spPr>
          <a:xfrm>
            <a:off x="5949171" y="4885893"/>
            <a:ext cx="4967482" cy="338554"/>
          </a:xfrm>
          <a:prstGeom prst="rect">
            <a:avLst/>
          </a:prstGeom>
          <a:noFill/>
        </p:spPr>
        <p:txBody>
          <a:bodyPr wrap="square">
            <a:spAutoFit/>
          </a:bodyPr>
          <a:lstStyle/>
          <a:p>
            <a:r>
              <a:rPr lang="en-US" altLang="zh-CN" sz="1600" i="1" dirty="0">
                <a:solidFill>
                  <a:srgbClr val="00B050"/>
                </a:solidFill>
                <a:effectLst/>
                <a:latin typeface="Palatino" pitchFamily="2" charset="0"/>
                <a:ea typeface="Palatino" pitchFamily="2" charset="0"/>
              </a:rPr>
              <a:t>Z. Han, S. A. </a:t>
            </a:r>
            <a:r>
              <a:rPr lang="en-US" altLang="zh-CN" sz="1600" i="1" dirty="0" err="1">
                <a:solidFill>
                  <a:srgbClr val="00B050"/>
                </a:solidFill>
                <a:effectLst/>
                <a:latin typeface="Palatino" pitchFamily="2" charset="0"/>
                <a:ea typeface="Palatino" pitchFamily="2" charset="0"/>
              </a:rPr>
              <a:t>Kivelson</a:t>
            </a:r>
            <a:r>
              <a:rPr lang="en-US" altLang="zh-CN" sz="1600" i="1" dirty="0">
                <a:solidFill>
                  <a:srgbClr val="00B050"/>
                </a:solidFill>
                <a:effectLst/>
                <a:latin typeface="Palatino" pitchFamily="2" charset="0"/>
                <a:ea typeface="Palatino" pitchFamily="2" charset="0"/>
              </a:rPr>
              <a:t>, and H. Yao, PRL (2020).</a:t>
            </a:r>
            <a:endParaRPr lang="en-US" altLang="zh-CN" sz="1600" i="1" dirty="0">
              <a:solidFill>
                <a:srgbClr val="00B050"/>
              </a:solidFill>
            </a:endParaRPr>
          </a:p>
        </p:txBody>
      </p:sp>
      <p:sp>
        <p:nvSpPr>
          <p:cNvPr id="12" name="内容占位符 2">
            <a:extLst>
              <a:ext uri="{FF2B5EF4-FFF2-40B4-BE49-F238E27FC236}">
                <a16:creationId xmlns:a16="http://schemas.microsoft.com/office/drawing/2014/main" id="{F55C4E12-60B1-0A4C-BD65-303827F0C647}"/>
              </a:ext>
            </a:extLst>
          </p:cNvPr>
          <p:cNvSpPr txBox="1">
            <a:spLocks/>
          </p:cNvSpPr>
          <p:nvPr/>
        </p:nvSpPr>
        <p:spPr>
          <a:xfrm>
            <a:off x="401084" y="5591333"/>
            <a:ext cx="10952716" cy="6448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alatino" pitchFamily="2" charset="0"/>
                <a:ea typeface="Palatino"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alatino" pitchFamily="2" charset="0"/>
                <a:ea typeface="Palatino"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alatino" pitchFamily="2" charset="0"/>
                <a:ea typeface="Palatino"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latino" pitchFamily="2" charset="0"/>
                <a:ea typeface="Palatino"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latino" pitchFamily="2" charset="0"/>
                <a:ea typeface="Palatin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solidFill>
                  <a:srgbClr val="C00000"/>
                </a:solidFill>
              </a:rPr>
              <a:t>Question</a:t>
            </a:r>
            <a:r>
              <a:rPr kumimoji="1" lang="en-US" altLang="zh-CN" sz="2000" dirty="0"/>
              <a:t>: in a one-band Hubbard model , can EPC help to drive a d-wave superconductor state?</a:t>
            </a:r>
          </a:p>
        </p:txBody>
      </p:sp>
    </p:spTree>
    <p:extLst>
      <p:ext uri="{BB962C8B-B14F-4D97-AF65-F5344CB8AC3E}">
        <p14:creationId xmlns:p14="http://schemas.microsoft.com/office/powerpoint/2010/main" val="64469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0E0F0-A5E1-A441-8F11-955824B854B2}"/>
              </a:ext>
            </a:extLst>
          </p:cNvPr>
          <p:cNvSpPr>
            <a:spLocks noGrp="1"/>
          </p:cNvSpPr>
          <p:nvPr>
            <p:ph type="title"/>
          </p:nvPr>
        </p:nvSpPr>
        <p:spPr>
          <a:xfrm>
            <a:off x="0" y="25261"/>
            <a:ext cx="12005310" cy="921508"/>
          </a:xfrm>
        </p:spPr>
        <p:txBody>
          <a:bodyPr>
            <a:normAutofit/>
          </a:bodyPr>
          <a:lstStyle/>
          <a:p>
            <a:r>
              <a:rPr kumimoji="1" lang="en-US" altLang="zh-CN" dirty="0" err="1"/>
              <a:t>Su</a:t>
            </a:r>
            <a:r>
              <a:rPr kumimoji="1" lang="en-US" altLang="zh-CN" dirty="0"/>
              <a:t>-Schrieffer-</a:t>
            </a:r>
            <a:r>
              <a:rPr kumimoji="1" lang="en-US" altLang="zh-CN" dirty="0" err="1"/>
              <a:t>Heeger</a:t>
            </a:r>
            <a:r>
              <a:rPr kumimoji="1" lang="en-US" altLang="zh-CN" dirty="0"/>
              <a:t>-Hubbard (SSHH) model</a:t>
            </a:r>
            <a:endParaRPr kumimoji="1" lang="zh-CN" altLang="en-US" dirty="0"/>
          </a:p>
        </p:txBody>
      </p:sp>
      <mc:AlternateContent xmlns:mc="http://schemas.openxmlformats.org/markup-compatibility/2006" xmlns:a14="http://schemas.microsoft.com/office/drawing/2010/main">
        <mc:Choice Requires="a14">
          <p:sp>
            <p:nvSpPr>
              <p:cNvPr id="4" name="Rectangle 4">
                <a:extLst>
                  <a:ext uri="{FF2B5EF4-FFF2-40B4-BE49-F238E27FC236}">
                    <a16:creationId xmlns:a16="http://schemas.microsoft.com/office/drawing/2014/main" id="{B8C6D0D5-236A-1A45-924E-3C7B3E9AFD9F}"/>
                  </a:ext>
                </a:extLst>
              </p:cNvPr>
              <p:cNvSpPr/>
              <p:nvPr/>
            </p:nvSpPr>
            <p:spPr>
              <a:xfrm>
                <a:off x="291625" y="1622753"/>
                <a:ext cx="4185401" cy="2318520"/>
              </a:xfrm>
              <a:prstGeom prst="rect">
                <a:avLst/>
              </a:prstGeom>
              <a:ln w="190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r>
                        <a:rPr lang="en-US" sz="1600" b="0" i="1" smtClean="0">
                          <a:latin typeface="Cambria Math" panose="02040503050406030204" pitchFamily="18" charset="0"/>
                        </a:rPr>
                        <m:t>𝑡</m:t>
                      </m:r>
                      <m:nary>
                        <m:naryPr>
                          <m:chr m:val="∑"/>
                          <m:ctrlPr>
                            <a:rPr lang="en-US" sz="1600" b="0" i="1" smtClean="0">
                              <a:latin typeface="Cambria Math" panose="02040503050406030204" pitchFamily="18" charset="0"/>
                            </a:rPr>
                          </m:ctrlPr>
                        </m:naryPr>
                        <m:sub>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e>
                          </m:d>
                          <m:r>
                            <a:rPr lang="en-US" sz="1600" b="0" i="1" smtClean="0">
                              <a:latin typeface="Cambria Math" panose="02040503050406030204" pitchFamily="18" charset="0"/>
                            </a:rPr>
                            <m:t>,</m:t>
                          </m:r>
                          <m:r>
                            <a:rPr lang="en-US" sz="1600" b="0" i="1" smtClean="0">
                              <a:latin typeface="Cambria Math" panose="02040503050406030204" pitchFamily="18" charset="0"/>
                            </a:rPr>
                            <m:t>𝜎</m:t>
                          </m:r>
                        </m:sub>
                        <m:sup/>
                        <m:e>
                          <m:d>
                            <m:dPr>
                              <m:ctrlPr>
                                <a:rPr lang="en-US"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r>
                                    <a:rPr lang="en-US" sz="1600" b="0" i="1" smtClean="0">
                                      <a:latin typeface="Cambria Math" panose="02040503050406030204" pitchFamily="18" charset="0"/>
                                    </a:rPr>
                                    <m:t>𝜎</m:t>
                                  </m:r>
                                </m:sub>
                                <m:sup>
                                  <m:r>
                                    <a:rPr lang="en-US" sz="1600" i="1">
                                      <a:latin typeface="Cambria Math" panose="02040503050406030204" pitchFamily="18" charset="0"/>
                                    </a:rPr>
                                    <m:t>†</m:t>
                                  </m:r>
                                </m:sup>
                              </m:sSub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r>
                                    <a:rPr lang="en-US" sz="1600" b="0" i="1" smtClean="0">
                                      <a:latin typeface="Cambria Math" panose="02040503050406030204" pitchFamily="18" charset="0"/>
                                    </a:rPr>
                                    <m:t>𝜎</m:t>
                                  </m:r>
                                </m:sub>
                              </m:sSub>
                              <m:r>
                                <a:rPr lang="en-US" sz="1600" b="0" i="1" smtClean="0">
                                  <a:latin typeface="Cambria Math" panose="02040503050406030204" pitchFamily="18" charset="0"/>
                                </a:rPr>
                                <m:t>+</m:t>
                              </m:r>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𝑐</m:t>
                              </m:r>
                              <m:r>
                                <a:rPr lang="en-US" sz="1600" b="0" i="1" smtClean="0">
                                  <a:latin typeface="Cambria Math" panose="02040503050406030204" pitchFamily="18" charset="0"/>
                                </a:rPr>
                                <m:t>.</m:t>
                              </m:r>
                            </m:e>
                          </m:d>
                        </m:e>
                      </m:nary>
                      <m:r>
                        <a:rPr lang="en-US" sz="1600" b="0" i="1" smtClean="0">
                          <a:latin typeface="Cambria Math" panose="02040503050406030204" pitchFamily="18" charset="0"/>
                        </a:rPr>
                        <m:t>+</m:t>
                      </m:r>
                      <m:r>
                        <a:rPr lang="en-US" sz="1600" b="0" i="1" smtClean="0">
                          <a:latin typeface="Cambria Math" panose="02040503050406030204" pitchFamily="18" charset="0"/>
                        </a:rPr>
                        <m:t>𝑈</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𝑖</m:t>
                              </m:r>
                              <m:r>
                                <a:rPr lang="en-US" sz="1600" i="1">
                                  <a:latin typeface="Cambria Math" panose="02040503050406030204" pitchFamily="18" charset="0"/>
                                  <a:ea typeface="Cambria Math" panose="02040503050406030204" pitchFamily="18" charset="0"/>
                                </a:rPr>
                                <m:t>↓</m:t>
                              </m:r>
                            </m:sub>
                          </m:sSub>
                        </m:e>
                      </m:nary>
                    </m:oMath>
                  </m:oMathPara>
                </a14:m>
                <a:endParaRPr lang="en-US"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𝑗</m:t>
                              </m:r>
                            </m:e>
                          </m:d>
                        </m:sub>
                        <m:sup/>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𝑃</m:t>
                                      </m:r>
                                    </m:e>
                                    <m:sub>
                                      <m:r>
                                        <a:rPr lang="en-US" sz="1600" b="0" i="1" smtClean="0">
                                          <a:latin typeface="Cambria Math" panose="02040503050406030204" pitchFamily="18" charset="0"/>
                                        </a:rPr>
                                        <m:t>𝑖𝑗</m:t>
                                      </m:r>
                                    </m:sub>
                                    <m:sup>
                                      <m:r>
                                        <a:rPr lang="en-US" sz="1600" b="0" i="1" smtClean="0">
                                          <a:latin typeface="Cambria Math" panose="02040503050406030204" pitchFamily="18" charset="0"/>
                                        </a:rPr>
                                        <m:t>2</m:t>
                                      </m:r>
                                    </m:sup>
                                  </m:sSubSup>
                                </m:num>
                                <m:den>
                                  <m:r>
                                    <a:rPr lang="en-US" sz="1600" b="0" i="1" smtClean="0">
                                      <a:latin typeface="Cambria Math" panose="02040503050406030204" pitchFamily="18" charset="0"/>
                                    </a:rPr>
                                    <m:t>2</m:t>
                                  </m:r>
                                  <m:r>
                                    <a:rPr lang="en-US" sz="1600" b="0" i="1" smtClean="0">
                                      <a:latin typeface="Cambria Math" panose="02040503050406030204" pitchFamily="18" charset="0"/>
                                    </a:rPr>
                                    <m:t>𝑀</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𝐾</m:t>
                                  </m:r>
                                </m:num>
                                <m:den>
                                  <m:r>
                                    <a:rPr lang="en-US" sz="1600" b="0" i="1" smtClean="0">
                                      <a:latin typeface="Cambria Math" panose="02040503050406030204" pitchFamily="18" charset="0"/>
                                    </a:rPr>
                                    <m:t>2</m:t>
                                  </m:r>
                                </m:den>
                              </m:f>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𝑋</m:t>
                                  </m:r>
                                </m:e>
                                <m:sub>
                                  <m:r>
                                    <a:rPr lang="en-US" sz="1600" b="0" i="1" smtClean="0">
                                      <a:latin typeface="Cambria Math" panose="02040503050406030204" pitchFamily="18" charset="0"/>
                                    </a:rPr>
                                    <m:t>𝑖𝑗</m:t>
                                  </m:r>
                                </m:sub>
                                <m:sup>
                                  <m:r>
                                    <a:rPr lang="en-US" sz="1600" b="0" i="1" smtClean="0">
                                      <a:latin typeface="Cambria Math" panose="02040503050406030204" pitchFamily="18" charset="0"/>
                                    </a:rPr>
                                    <m:t>2</m:t>
                                  </m:r>
                                </m:sup>
                              </m:sSubSup>
                            </m:e>
                          </m:d>
                        </m:e>
                      </m:nary>
                      <m:r>
                        <a:rPr lang="en-US" sz="1600" b="0" i="1" smtClean="0">
                          <a:latin typeface="Cambria Math" panose="02040503050406030204" pitchFamily="18" charset="0"/>
                        </a:rPr>
                        <m:t>   </m:t>
                      </m:r>
                    </m:oMath>
                  </m:oMathPara>
                </a14:m>
                <a:endParaRPr lang="en-US"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𝛼</m:t>
                      </m:r>
                      <m:nary>
                        <m:naryPr>
                          <m:chr m:val="∑"/>
                          <m:ctrlPr>
                            <a:rPr lang="en-US" sz="1600" i="1">
                              <a:latin typeface="Cambria Math" panose="02040503050406030204" pitchFamily="18" charset="0"/>
                            </a:rPr>
                          </m:ctrlPr>
                        </m:naryPr>
                        <m:sub>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𝑖</m:t>
                              </m:r>
                              <m:r>
                                <a:rPr lang="en-US" sz="1600" i="1">
                                  <a:latin typeface="Cambria Math" panose="02040503050406030204" pitchFamily="18" charset="0"/>
                                </a:rPr>
                                <m:t>, </m:t>
                              </m:r>
                              <m:r>
                                <a:rPr lang="en-US" sz="1600" i="1">
                                  <a:latin typeface="Cambria Math" panose="02040503050406030204" pitchFamily="18" charset="0"/>
                                </a:rPr>
                                <m:t>𝑗</m:t>
                              </m:r>
                            </m:e>
                          </m:d>
                          <m:r>
                            <a:rPr lang="en-US" sz="1600" b="0" i="1" smtClean="0">
                              <a:latin typeface="Cambria Math" panose="02040503050406030204" pitchFamily="18" charset="0"/>
                            </a:rPr>
                            <m:t>,</m:t>
                          </m:r>
                          <m:r>
                            <a:rPr lang="en-US" sz="1600" b="0" i="1" smtClean="0">
                              <a:latin typeface="Cambria Math" panose="02040503050406030204" pitchFamily="18" charset="0"/>
                            </a:rPr>
                            <m:t>𝜎</m:t>
                          </m:r>
                        </m:sub>
                        <m:sup/>
                        <m:e>
                          <m:d>
                            <m:dPr>
                              <m:begChr m:val="["/>
                              <m:endChr m:val="]"/>
                              <m:ctrlPr>
                                <a:rPr lang="en-US"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𝑐</m:t>
                                  </m:r>
                                </m:e>
                                <m:sub>
                                  <m:r>
                                    <a:rPr lang="en-US" sz="1600" b="0" i="1" smtClean="0">
                                      <a:latin typeface="Cambria Math" panose="02040503050406030204" pitchFamily="18" charset="0"/>
                                    </a:rPr>
                                    <m:t>𝑖</m:t>
                                  </m:r>
                                  <m:r>
                                    <a:rPr lang="en-US" sz="1600" b="0" i="1" smtClean="0">
                                      <a:latin typeface="Cambria Math" panose="02040503050406030204" pitchFamily="18" charset="0"/>
                                    </a:rPr>
                                    <m:t>𝜎</m:t>
                                  </m:r>
                                </m:sub>
                                <m:sup>
                                  <m:r>
                                    <a:rPr lang="en-US" sz="1600" i="1">
                                      <a:latin typeface="Cambria Math" panose="02040503050406030204" pitchFamily="18" charset="0"/>
                                    </a:rPr>
                                    <m:t>†</m:t>
                                  </m:r>
                                </m:sup>
                              </m:sSub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𝑖𝑗</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𝑗</m:t>
                                  </m:r>
                                  <m:r>
                                    <a:rPr lang="en-US" sz="1600" b="0" i="1" smtClean="0">
                                      <a:latin typeface="Cambria Math" panose="02040503050406030204" pitchFamily="18" charset="0"/>
                                    </a:rPr>
                                    <m:t>𝜎</m:t>
                                  </m:r>
                                </m:sub>
                              </m:sSub>
                              <m:r>
                                <a:rPr lang="en-US" sz="1600" b="0" i="1" smtClean="0">
                                  <a:latin typeface="Cambria Math" panose="02040503050406030204" pitchFamily="18" charset="0"/>
                                </a:rPr>
                                <m:t>+</m:t>
                              </m:r>
                              <m:r>
                                <a:rPr lang="en-US" sz="1600" b="0" i="1" smtClean="0">
                                  <a:latin typeface="Cambria Math" panose="02040503050406030204" pitchFamily="18" charset="0"/>
                                </a:rPr>
                                <m:t>h</m:t>
                              </m:r>
                              <m:r>
                                <a:rPr lang="en-US" sz="1600" b="0" i="1" smtClean="0">
                                  <a:latin typeface="Cambria Math" panose="02040503050406030204" pitchFamily="18" charset="0"/>
                                </a:rPr>
                                <m:t>.</m:t>
                              </m:r>
                              <m:r>
                                <a:rPr lang="en-US" sz="1600" b="0" i="1" smtClean="0">
                                  <a:latin typeface="Cambria Math" panose="02040503050406030204" pitchFamily="18" charset="0"/>
                                </a:rPr>
                                <m:t>𝑐</m:t>
                              </m:r>
                              <m:r>
                                <a:rPr lang="en-US" sz="1600" b="0" i="1" smtClean="0">
                                  <a:latin typeface="Cambria Math" panose="02040503050406030204" pitchFamily="18" charset="0"/>
                                </a:rPr>
                                <m:t>.</m:t>
                              </m:r>
                            </m:e>
                          </m:d>
                        </m:e>
                      </m:nary>
                    </m:oMath>
                  </m:oMathPara>
                </a14:m>
                <a:endParaRPr lang="en-CN" sz="1600" dirty="0"/>
              </a:p>
            </p:txBody>
          </p:sp>
        </mc:Choice>
        <mc:Fallback xmlns="">
          <p:sp>
            <p:nvSpPr>
              <p:cNvPr id="4" name="Rectangle 4">
                <a:extLst>
                  <a:ext uri="{FF2B5EF4-FFF2-40B4-BE49-F238E27FC236}">
                    <a16:creationId xmlns:a16="http://schemas.microsoft.com/office/drawing/2014/main" id="{B8C6D0D5-236A-1A45-924E-3C7B3E9AFD9F}"/>
                  </a:ext>
                </a:extLst>
              </p:cNvPr>
              <p:cNvSpPr>
                <a:spLocks noRot="1" noChangeAspect="1" noMove="1" noResize="1" noEditPoints="1" noAdjustHandles="1" noChangeArrowheads="1" noChangeShapeType="1" noTextEdit="1"/>
              </p:cNvSpPr>
              <p:nvPr/>
            </p:nvSpPr>
            <p:spPr>
              <a:xfrm>
                <a:off x="291625" y="1622753"/>
                <a:ext cx="4185401" cy="2318520"/>
              </a:xfrm>
              <a:prstGeom prst="rect">
                <a:avLst/>
              </a:prstGeom>
              <a:blipFill>
                <a:blip r:embed="rId3"/>
                <a:stretch>
                  <a:fillRect t="-31351" b="-49189"/>
                </a:stretch>
              </a:blipFill>
              <a:ln w="19050">
                <a:solidFill>
                  <a:schemeClr val="tx1"/>
                </a:solidFill>
              </a:ln>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8F7C917-CB47-6C45-935F-83CED5A1C067}"/>
              </a:ext>
            </a:extLst>
          </p:cNvPr>
          <p:cNvSpPr txBox="1"/>
          <p:nvPr/>
        </p:nvSpPr>
        <p:spPr>
          <a:xfrm>
            <a:off x="8272058" y="4831170"/>
            <a:ext cx="2119183" cy="369332"/>
          </a:xfrm>
          <a:prstGeom prst="rect">
            <a:avLst/>
          </a:prstGeom>
          <a:noFill/>
        </p:spPr>
        <p:txBody>
          <a:bodyPr wrap="square" rtlCol="0">
            <a:spAutoFit/>
          </a:bodyPr>
          <a:lstStyle/>
          <a:p>
            <a:r>
              <a:rPr kumimoji="1" lang="en-US" altLang="zh-CN" dirty="0">
                <a:latin typeface="Palatino" pitchFamily="2" charset="0"/>
                <a:ea typeface="Palatino" pitchFamily="2" charset="0"/>
              </a:rPr>
              <a:t>Electron site</a:t>
            </a:r>
            <a:endParaRPr kumimoji="1" lang="zh-CN" altLang="en-US" dirty="0">
              <a:latin typeface="Palatino" pitchFamily="2" charset="0"/>
              <a:ea typeface="Palatino" pitchFamily="2" charset="0"/>
            </a:endParaRPr>
          </a:p>
        </p:txBody>
      </p:sp>
      <p:pic>
        <p:nvPicPr>
          <p:cNvPr id="7" name="图片 6">
            <a:extLst>
              <a:ext uri="{FF2B5EF4-FFF2-40B4-BE49-F238E27FC236}">
                <a16:creationId xmlns:a16="http://schemas.microsoft.com/office/drawing/2014/main" id="{75F0251E-28DF-5843-B275-02B953558BB7}"/>
              </a:ext>
            </a:extLst>
          </p:cNvPr>
          <p:cNvPicPr>
            <a:picLocks noChangeAspect="1"/>
          </p:cNvPicPr>
          <p:nvPr/>
        </p:nvPicPr>
        <p:blipFill rotWithShape="1">
          <a:blip r:embed="rId4"/>
          <a:srcRect l="35284" t="35948" r="43663" b="50001"/>
          <a:stretch/>
        </p:blipFill>
        <p:spPr>
          <a:xfrm>
            <a:off x="10574406" y="4610527"/>
            <a:ext cx="1099595" cy="963592"/>
          </a:xfrm>
          <a:prstGeom prst="rect">
            <a:avLst/>
          </a:prstGeom>
        </p:spPr>
      </p:pic>
      <p:pic>
        <p:nvPicPr>
          <p:cNvPr id="8" name="图片 7">
            <a:extLst>
              <a:ext uri="{FF2B5EF4-FFF2-40B4-BE49-F238E27FC236}">
                <a16:creationId xmlns:a16="http://schemas.microsoft.com/office/drawing/2014/main" id="{81F92BB2-0B2B-5446-A8A5-E25E8B704C3B}"/>
              </a:ext>
            </a:extLst>
          </p:cNvPr>
          <p:cNvPicPr>
            <a:picLocks noChangeAspect="1"/>
          </p:cNvPicPr>
          <p:nvPr/>
        </p:nvPicPr>
        <p:blipFill rotWithShape="1">
          <a:blip r:embed="rId4"/>
          <a:srcRect l="38212" t="72013" r="53035" b="20713"/>
          <a:stretch/>
        </p:blipFill>
        <p:spPr>
          <a:xfrm>
            <a:off x="10807836" y="5548948"/>
            <a:ext cx="457200" cy="498973"/>
          </a:xfrm>
          <a:prstGeom prst="rect">
            <a:avLst/>
          </a:prstGeom>
        </p:spPr>
      </p:pic>
      <p:sp>
        <p:nvSpPr>
          <p:cNvPr id="9" name="文本框 8">
            <a:extLst>
              <a:ext uri="{FF2B5EF4-FFF2-40B4-BE49-F238E27FC236}">
                <a16:creationId xmlns:a16="http://schemas.microsoft.com/office/drawing/2014/main" id="{E8003A34-2524-DA47-9DB1-3AB0EC5515EA}"/>
              </a:ext>
            </a:extLst>
          </p:cNvPr>
          <p:cNvSpPr txBox="1"/>
          <p:nvPr/>
        </p:nvSpPr>
        <p:spPr>
          <a:xfrm>
            <a:off x="8272058" y="5573836"/>
            <a:ext cx="2243542" cy="369332"/>
          </a:xfrm>
          <a:prstGeom prst="rect">
            <a:avLst/>
          </a:prstGeom>
          <a:noFill/>
        </p:spPr>
        <p:txBody>
          <a:bodyPr wrap="square" rtlCol="0">
            <a:spAutoFit/>
          </a:bodyPr>
          <a:lstStyle/>
          <a:p>
            <a:r>
              <a:rPr kumimoji="1" lang="en-US" altLang="zh-CN" dirty="0">
                <a:latin typeface="Palatino" pitchFamily="2" charset="0"/>
                <a:ea typeface="Palatino" pitchFamily="2" charset="0"/>
              </a:rPr>
              <a:t>Phonon site</a:t>
            </a:r>
            <a:endParaRPr kumimoji="1" lang="zh-CN" altLang="en-US" dirty="0">
              <a:latin typeface="Palatino" pitchFamily="2" charset="0"/>
              <a:ea typeface="Palatino" pitchFamily="2" charset="0"/>
            </a:endParaRPr>
          </a:p>
        </p:txBody>
      </p:sp>
      <p:pic>
        <p:nvPicPr>
          <p:cNvPr id="11" name="图片 10">
            <a:extLst>
              <a:ext uri="{FF2B5EF4-FFF2-40B4-BE49-F238E27FC236}">
                <a16:creationId xmlns:a16="http://schemas.microsoft.com/office/drawing/2014/main" id="{4FD74509-762C-4745-925C-8B87EA14ECE8}"/>
              </a:ext>
            </a:extLst>
          </p:cNvPr>
          <p:cNvPicPr>
            <a:picLocks noChangeAspect="1"/>
          </p:cNvPicPr>
          <p:nvPr/>
        </p:nvPicPr>
        <p:blipFill rotWithShape="1">
          <a:blip r:embed="rId5"/>
          <a:srcRect l="4190" t="4599" r="6515" b="5128"/>
          <a:stretch/>
        </p:blipFill>
        <p:spPr>
          <a:xfrm>
            <a:off x="8316536" y="1055595"/>
            <a:ext cx="3322123" cy="3269974"/>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838962E-6A2D-3343-8EC6-64545CD54BBD}"/>
                  </a:ext>
                </a:extLst>
              </p:cNvPr>
              <p:cNvSpPr txBox="1"/>
              <p:nvPr/>
            </p:nvSpPr>
            <p:spPr>
              <a:xfrm>
                <a:off x="7023692" y="1548260"/>
                <a:ext cx="910186" cy="81836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𝜔</m:t>
                      </m:r>
                      <m:r>
                        <a:rPr kumimoji="1" lang="en-US" altLang="zh-CN" b="0" i="1" smtClean="0">
                          <a:latin typeface="Cambria Math" panose="02040503050406030204" pitchFamily="18" charset="0"/>
                        </a:rPr>
                        <m:t>=</m:t>
                      </m:r>
                      <m:rad>
                        <m:radPr>
                          <m:degHide m:val="on"/>
                          <m:ctrlPr>
                            <a:rPr kumimoji="1" lang="en-US" altLang="zh-CN" b="0" i="1" smtClean="0">
                              <a:latin typeface="Cambria Math" panose="02040503050406030204" pitchFamily="18" charset="0"/>
                            </a:rPr>
                          </m:ctrlPr>
                        </m:radPr>
                        <m:deg/>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𝐾</m:t>
                              </m:r>
                            </m:num>
                            <m:den>
                              <m:r>
                                <a:rPr kumimoji="1" lang="en-US" altLang="zh-CN" b="0" i="1" smtClean="0">
                                  <a:latin typeface="Cambria Math" panose="02040503050406030204" pitchFamily="18" charset="0"/>
                                </a:rPr>
                                <m:t>𝑀</m:t>
                              </m:r>
                            </m:den>
                          </m:f>
                        </m:e>
                      </m:rad>
                    </m:oMath>
                  </m:oMathPara>
                </a14:m>
                <a:endParaRPr kumimoji="1" lang="zh-CN" altLang="en-US" dirty="0">
                  <a:latin typeface="Palatino Linotype" panose="02040502050505030304" pitchFamily="18" charset="0"/>
                </a:endParaRPr>
              </a:p>
            </p:txBody>
          </p:sp>
        </mc:Choice>
        <mc:Fallback xmlns="">
          <p:sp>
            <p:nvSpPr>
              <p:cNvPr id="15" name="文本框 14">
                <a:extLst>
                  <a:ext uri="{FF2B5EF4-FFF2-40B4-BE49-F238E27FC236}">
                    <a16:creationId xmlns:a16="http://schemas.microsoft.com/office/drawing/2014/main" id="{8838962E-6A2D-3343-8EC6-64545CD54BBD}"/>
                  </a:ext>
                </a:extLst>
              </p:cNvPr>
              <p:cNvSpPr txBox="1">
                <a:spLocks noRot="1" noChangeAspect="1" noMove="1" noResize="1" noEditPoints="1" noAdjustHandles="1" noChangeArrowheads="1" noChangeShapeType="1" noTextEdit="1"/>
              </p:cNvSpPr>
              <p:nvPr/>
            </p:nvSpPr>
            <p:spPr>
              <a:xfrm>
                <a:off x="7023692" y="1548260"/>
                <a:ext cx="910186" cy="818366"/>
              </a:xfrm>
              <a:prstGeom prst="rect">
                <a:avLst/>
              </a:prstGeom>
              <a:blipFill>
                <a:blip r:embed="rId6"/>
                <a:stretch>
                  <a:fillRect l="-1370" r="-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E0DA0E4-1EB9-EF43-BD3F-8D7310600B30}"/>
                  </a:ext>
                </a:extLst>
              </p:cNvPr>
              <p:cNvSpPr txBox="1"/>
              <p:nvPr/>
            </p:nvSpPr>
            <p:spPr>
              <a:xfrm>
                <a:off x="7041870" y="2974412"/>
                <a:ext cx="873829" cy="55547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𝜆</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𝛼</m:t>
                              </m:r>
                            </m:e>
                            <m:sup>
                              <m:r>
                                <a:rPr kumimoji="1" lang="en-US" altLang="zh-CN" b="0" i="1" smtClean="0">
                                  <a:latin typeface="Cambria Math" panose="02040503050406030204" pitchFamily="18" charset="0"/>
                                </a:rPr>
                                <m:t>2</m:t>
                              </m:r>
                            </m:sup>
                          </m:sSup>
                        </m:num>
                        <m:den>
                          <m:r>
                            <a:rPr kumimoji="1" lang="en-US" altLang="zh-CN" b="0" i="1" smtClean="0">
                              <a:latin typeface="Cambria Math" panose="02040503050406030204" pitchFamily="18" charset="0"/>
                            </a:rPr>
                            <m:t>𝐾𝑊</m:t>
                          </m:r>
                        </m:den>
                      </m:f>
                    </m:oMath>
                  </m:oMathPara>
                </a14:m>
                <a:endParaRPr kumimoji="1" lang="zh-CN" altLang="en-US" dirty="0">
                  <a:latin typeface="Palatino Linotype" panose="02040502050505030304" pitchFamily="18" charset="0"/>
                </a:endParaRPr>
              </a:p>
            </p:txBody>
          </p:sp>
        </mc:Choice>
        <mc:Fallback xmlns="">
          <p:sp>
            <p:nvSpPr>
              <p:cNvPr id="16" name="文本框 15">
                <a:extLst>
                  <a:ext uri="{FF2B5EF4-FFF2-40B4-BE49-F238E27FC236}">
                    <a16:creationId xmlns:a16="http://schemas.microsoft.com/office/drawing/2014/main" id="{0E0DA0E4-1EB9-EF43-BD3F-8D7310600B30}"/>
                  </a:ext>
                </a:extLst>
              </p:cNvPr>
              <p:cNvSpPr txBox="1">
                <a:spLocks noRot="1" noChangeAspect="1" noMove="1" noResize="1" noEditPoints="1" noAdjustHandles="1" noChangeArrowheads="1" noChangeShapeType="1" noTextEdit="1"/>
              </p:cNvSpPr>
              <p:nvPr/>
            </p:nvSpPr>
            <p:spPr>
              <a:xfrm>
                <a:off x="7041870" y="2974412"/>
                <a:ext cx="873829" cy="555473"/>
              </a:xfrm>
              <a:prstGeom prst="rect">
                <a:avLst/>
              </a:prstGeom>
              <a:blipFill>
                <a:blip r:embed="rId7"/>
                <a:stretch>
                  <a:fillRect l="-5714" r="-4286" b="-13636"/>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B0DF1F00-472E-564F-8085-D5DC0C74F87F}"/>
              </a:ext>
            </a:extLst>
          </p:cNvPr>
          <p:cNvSpPr txBox="1"/>
          <p:nvPr/>
        </p:nvSpPr>
        <p:spPr>
          <a:xfrm>
            <a:off x="4870277" y="1848080"/>
            <a:ext cx="2153415" cy="369332"/>
          </a:xfrm>
          <a:prstGeom prst="rect">
            <a:avLst/>
          </a:prstGeom>
          <a:noFill/>
        </p:spPr>
        <p:txBody>
          <a:bodyPr wrap="square" rtlCol="0">
            <a:spAutoFit/>
          </a:bodyPr>
          <a:lstStyle/>
          <a:p>
            <a:pPr algn="l"/>
            <a:r>
              <a:rPr kumimoji="1" lang="en-US" altLang="zh-CN" dirty="0">
                <a:latin typeface="Palatino Linotype" panose="02040502050505030304" pitchFamily="18" charset="0"/>
              </a:rPr>
              <a:t>Phonon frequency:</a:t>
            </a:r>
            <a:endParaRPr kumimoji="1" lang="zh-CN" altLang="en-US" dirty="0">
              <a:latin typeface="Palatino Linotype" panose="02040502050505030304" pitchFamily="18" charset="0"/>
            </a:endParaRPr>
          </a:p>
        </p:txBody>
      </p:sp>
      <p:sp>
        <p:nvSpPr>
          <p:cNvPr id="18" name="文本框 17">
            <a:extLst>
              <a:ext uri="{FF2B5EF4-FFF2-40B4-BE49-F238E27FC236}">
                <a16:creationId xmlns:a16="http://schemas.microsoft.com/office/drawing/2014/main" id="{C8ED17A3-0022-5548-86D7-FED96B94DC11}"/>
              </a:ext>
            </a:extLst>
          </p:cNvPr>
          <p:cNvSpPr txBox="1"/>
          <p:nvPr/>
        </p:nvSpPr>
        <p:spPr>
          <a:xfrm>
            <a:off x="4812159" y="2651246"/>
            <a:ext cx="2882348" cy="646331"/>
          </a:xfrm>
          <a:prstGeom prst="rect">
            <a:avLst/>
          </a:prstGeom>
          <a:noFill/>
        </p:spPr>
        <p:txBody>
          <a:bodyPr wrap="square" rtlCol="0">
            <a:spAutoFit/>
          </a:bodyPr>
          <a:lstStyle/>
          <a:p>
            <a:pPr algn="l"/>
            <a:r>
              <a:rPr kumimoji="1" lang="en-US" altLang="zh-CN" dirty="0">
                <a:latin typeface="Palatino Linotype" panose="02040502050505030304" pitchFamily="18" charset="0"/>
              </a:rPr>
              <a:t>The dimensionless EPC constant:</a:t>
            </a:r>
            <a:endParaRPr kumimoji="1" lang="zh-CN" altLang="en-US"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1247DF7-7BD6-4A4D-ADCF-16082CCFFA32}"/>
                  </a:ext>
                </a:extLst>
              </p:cNvPr>
              <p:cNvSpPr txBox="1"/>
              <p:nvPr/>
            </p:nvSpPr>
            <p:spPr>
              <a:xfrm>
                <a:off x="5270467" y="3702336"/>
                <a:ext cx="2710935" cy="276999"/>
              </a:xfrm>
              <a:prstGeom prst="rect">
                <a:avLst/>
              </a:prstGeom>
              <a:noFill/>
            </p:spPr>
            <p:txBody>
              <a:bodyPr wrap="none" lIns="0" tIns="0" rIns="0" bIns="0" rtlCol="0">
                <a:spAutoFit/>
              </a:bodyPr>
              <a:lstStyle/>
              <a:p>
                <a:pPr algn="l"/>
                <a:r>
                  <a:rPr kumimoji="1" lang="en-US" altLang="zh-CN" b="0" dirty="0">
                    <a:latin typeface="Times New Roman" panose="02020603050405020304" pitchFamily="18" charset="0"/>
                    <a:cs typeface="Times New Roman" panose="02020603050405020304" pitchFamily="18" charset="0"/>
                  </a:rPr>
                  <a:t>with the band width </a:t>
                </a:r>
                <a14:m>
                  <m:oMath xmlns:m="http://schemas.openxmlformats.org/officeDocument/2006/math">
                    <m:r>
                      <a:rPr kumimoji="1" lang="en-US" altLang="zh-CN" b="0" i="1" smtClean="0">
                        <a:latin typeface="Cambria Math" panose="02040503050406030204" pitchFamily="18" charset="0"/>
                      </a:rPr>
                      <m:t>𝑊</m:t>
                    </m:r>
                    <m:r>
                      <a:rPr kumimoji="1" lang="en-US" altLang="zh-CN" b="0" i="1" smtClean="0">
                        <a:latin typeface="Cambria Math" panose="02040503050406030204" pitchFamily="18" charset="0"/>
                      </a:rPr>
                      <m:t>=8</m:t>
                    </m:r>
                    <m:r>
                      <a:rPr kumimoji="1" lang="en-US" altLang="zh-CN" b="0" i="1" smtClean="0">
                        <a:latin typeface="Cambria Math" panose="02040503050406030204" pitchFamily="18" charset="0"/>
                      </a:rPr>
                      <m:t>𝑡</m:t>
                    </m:r>
                  </m:oMath>
                </a14:m>
                <a:r>
                  <a:rPr kumimoji="1" lang="en-US" altLang="zh-CN" dirty="0">
                    <a:latin typeface="Times New Roman" panose="02020603050405020304" pitchFamily="18" charset="0"/>
                    <a:cs typeface="Times New Roman" panose="02020603050405020304" pitchFamily="18" charset="0"/>
                  </a:rPr>
                  <a:t> </a:t>
                </a: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41247DF7-7BD6-4A4D-ADCF-16082CCFFA32}"/>
                  </a:ext>
                </a:extLst>
              </p:cNvPr>
              <p:cNvSpPr txBox="1">
                <a:spLocks noRot="1" noChangeAspect="1" noMove="1" noResize="1" noEditPoints="1" noAdjustHandles="1" noChangeArrowheads="1" noChangeShapeType="1" noTextEdit="1"/>
              </p:cNvSpPr>
              <p:nvPr/>
            </p:nvSpPr>
            <p:spPr>
              <a:xfrm>
                <a:off x="5270467" y="3702336"/>
                <a:ext cx="2710935" cy="276999"/>
              </a:xfrm>
              <a:prstGeom prst="rect">
                <a:avLst/>
              </a:prstGeom>
              <a:blipFill>
                <a:blip r:embed="rId8"/>
                <a:stretch>
                  <a:fillRect l="-5607" t="-26087" b="-43478"/>
                </a:stretch>
              </a:blipFill>
            </p:spPr>
            <p:txBody>
              <a:bodyPr/>
              <a:lstStyle/>
              <a:p>
                <a:r>
                  <a:rPr lang="zh-CN" altLang="en-US">
                    <a:noFill/>
                  </a:rPr>
                  <a:t> </a:t>
                </a:r>
              </a:p>
            </p:txBody>
          </p:sp>
        </mc:Fallback>
      </mc:AlternateContent>
      <p:sp>
        <p:nvSpPr>
          <p:cNvPr id="20" name="灯片编号占位符 19">
            <a:extLst>
              <a:ext uri="{FF2B5EF4-FFF2-40B4-BE49-F238E27FC236}">
                <a16:creationId xmlns:a16="http://schemas.microsoft.com/office/drawing/2014/main" id="{E93B1E73-8A51-2841-936E-1CC0ED6476E3}"/>
              </a:ext>
            </a:extLst>
          </p:cNvPr>
          <p:cNvSpPr>
            <a:spLocks noGrp="1"/>
          </p:cNvSpPr>
          <p:nvPr>
            <p:ph type="sldNum" sz="quarter" idx="12"/>
          </p:nvPr>
        </p:nvSpPr>
        <p:spPr/>
        <p:txBody>
          <a:bodyPr/>
          <a:lstStyle/>
          <a:p>
            <a:fld id="{CC880E0B-C886-FD44-97BB-D6802AD8013E}" type="slidenum">
              <a:rPr kumimoji="1" lang="zh-CN" altLang="en-US" smtClean="0"/>
              <a:t>5</a:t>
            </a:fld>
            <a:endParaRPr kumimoji="1" lang="zh-CN" altLang="en-US"/>
          </a:p>
        </p:txBody>
      </p:sp>
      <p:sp>
        <p:nvSpPr>
          <p:cNvPr id="21" name="文本框 20">
            <a:extLst>
              <a:ext uri="{FF2B5EF4-FFF2-40B4-BE49-F238E27FC236}">
                <a16:creationId xmlns:a16="http://schemas.microsoft.com/office/drawing/2014/main" id="{1A013F7A-3734-CE48-8DDB-2EF96804C3B6}"/>
              </a:ext>
            </a:extLst>
          </p:cNvPr>
          <p:cNvSpPr txBox="1"/>
          <p:nvPr/>
        </p:nvSpPr>
        <p:spPr>
          <a:xfrm>
            <a:off x="2609383" y="4986574"/>
            <a:ext cx="5372019" cy="646331"/>
          </a:xfrm>
          <a:prstGeom prst="rect">
            <a:avLst/>
          </a:prstGeom>
          <a:noFill/>
        </p:spPr>
        <p:txBody>
          <a:bodyPr wrap="square" rtlCol="0">
            <a:spAutoFit/>
          </a:bodyPr>
          <a:lstStyle/>
          <a:p>
            <a:r>
              <a:rPr kumimoji="1" lang="en-US" altLang="zh-CN" b="1" dirty="0">
                <a:latin typeface="Palatino Linotype" panose="02040502050505030304" pitchFamily="18" charset="0"/>
              </a:rPr>
              <a:t>The model might be relevant to the physics of CuO</a:t>
            </a:r>
            <a:r>
              <a:rPr kumimoji="1" lang="en-US" altLang="zh-CN" b="1" baseline="-25000" dirty="0">
                <a:latin typeface="Palatino Linotype" panose="02040502050505030304" pitchFamily="18" charset="0"/>
              </a:rPr>
              <a:t>2</a:t>
            </a:r>
            <a:r>
              <a:rPr kumimoji="1" lang="en-US" altLang="zh-CN" b="1" dirty="0">
                <a:latin typeface="Palatino Linotype" panose="02040502050505030304" pitchFamily="18" charset="0"/>
              </a:rPr>
              <a:t> plane considering B</a:t>
            </a:r>
            <a:r>
              <a:rPr kumimoji="1" lang="en-US" altLang="zh-CN" b="1" baseline="-25000" dirty="0">
                <a:latin typeface="Palatino Linotype" panose="02040502050505030304" pitchFamily="18" charset="0"/>
              </a:rPr>
              <a:t>1g</a:t>
            </a:r>
            <a:r>
              <a:rPr kumimoji="1" lang="en-US" altLang="zh-CN" b="1" dirty="0">
                <a:latin typeface="Palatino Linotype" panose="02040502050505030304" pitchFamily="18" charset="0"/>
              </a:rPr>
              <a:t> phonons.  </a:t>
            </a:r>
            <a:endParaRPr kumimoji="1" lang="zh-CN" altLang="en-US" b="1" dirty="0">
              <a:latin typeface="Palatino Linotype" panose="02040502050505030304" pitchFamily="18" charset="0"/>
            </a:endParaRPr>
          </a:p>
        </p:txBody>
      </p:sp>
      <p:sp>
        <p:nvSpPr>
          <p:cNvPr id="3" name="文本框 2">
            <a:extLst>
              <a:ext uri="{FF2B5EF4-FFF2-40B4-BE49-F238E27FC236}">
                <a16:creationId xmlns:a16="http://schemas.microsoft.com/office/drawing/2014/main" id="{ABC69879-D362-C64D-8439-30ECCB9EBB21}"/>
              </a:ext>
            </a:extLst>
          </p:cNvPr>
          <p:cNvSpPr txBox="1"/>
          <p:nvPr/>
        </p:nvSpPr>
        <p:spPr>
          <a:xfrm>
            <a:off x="514431" y="1177915"/>
            <a:ext cx="2587557" cy="369332"/>
          </a:xfrm>
          <a:prstGeom prst="rect">
            <a:avLst/>
          </a:prstGeom>
          <a:noFill/>
        </p:spPr>
        <p:txBody>
          <a:bodyPr wrap="square" rtlCol="0">
            <a:spAutoFit/>
          </a:bodyPr>
          <a:lstStyle/>
          <a:p>
            <a:pPr algn="l"/>
            <a:r>
              <a:rPr kumimoji="1" lang="en-US" altLang="zh-CN" b="1" dirty="0">
                <a:latin typeface="Palatino Linotype" panose="02040502050505030304" pitchFamily="18" charset="0"/>
              </a:rPr>
              <a:t>The SSHH model: </a:t>
            </a:r>
            <a:endParaRPr kumimoji="1" lang="zh-CN" altLang="en-US" b="1" dirty="0">
              <a:latin typeface="Palatino Linotype" panose="02040502050505030304" pitchFamily="18" charset="0"/>
            </a:endParaRPr>
          </a:p>
        </p:txBody>
      </p:sp>
      <p:sp>
        <p:nvSpPr>
          <p:cNvPr id="22" name="文本框 10">
            <a:extLst>
              <a:ext uri="{FF2B5EF4-FFF2-40B4-BE49-F238E27FC236}">
                <a16:creationId xmlns:a16="http://schemas.microsoft.com/office/drawing/2014/main" id="{1E8F191C-AF07-5849-99E4-191C9FF1DB9F}"/>
              </a:ext>
            </a:extLst>
          </p:cNvPr>
          <p:cNvSpPr txBox="1"/>
          <p:nvPr/>
        </p:nvSpPr>
        <p:spPr>
          <a:xfrm>
            <a:off x="553341" y="4070616"/>
            <a:ext cx="3923685" cy="584775"/>
          </a:xfrm>
          <a:prstGeom prst="rect">
            <a:avLst/>
          </a:prstGeom>
          <a:noFill/>
        </p:spPr>
        <p:txBody>
          <a:bodyPr wrap="square">
            <a:spAutoFit/>
          </a:bodyPr>
          <a:lstStyle/>
          <a:p>
            <a:pPr algn="l"/>
            <a:r>
              <a:rPr lang="en-US" altLang="zh-CN" sz="1600" b="0" i="1" u="none" strike="noStrike" dirty="0" err="1">
                <a:solidFill>
                  <a:srgbClr val="00B050"/>
                </a:solidFill>
                <a:effectLst/>
                <a:latin typeface="Palatino" pitchFamily="2" charset="0"/>
                <a:ea typeface="Palatino" pitchFamily="2" charset="0"/>
              </a:rPr>
              <a:t>Xun</a:t>
            </a:r>
            <a:r>
              <a:rPr lang="en-US" altLang="zh-CN" sz="1600" b="0" i="1" u="none" strike="noStrike" dirty="0">
                <a:solidFill>
                  <a:srgbClr val="00B050"/>
                </a:solidFill>
                <a:effectLst/>
                <a:latin typeface="Palatino" pitchFamily="2" charset="0"/>
                <a:ea typeface="Palatino" pitchFamily="2" charset="0"/>
              </a:rPr>
              <a:t> Cai, Zi-Xiang Li, and Hong Yao</a:t>
            </a:r>
          </a:p>
          <a:p>
            <a:pPr algn="l"/>
            <a:r>
              <a:rPr lang="en-US" altLang="zh-CN" sz="1600" b="0" i="1" u="none" strike="noStrike" dirty="0">
                <a:solidFill>
                  <a:srgbClr val="00B050"/>
                </a:solidFill>
                <a:effectLst/>
                <a:latin typeface="Palatino" pitchFamily="2" charset="0"/>
                <a:ea typeface="Palatino" pitchFamily="2" charset="0"/>
              </a:rPr>
              <a:t>Phys. Rev. Lett. </a:t>
            </a:r>
            <a:r>
              <a:rPr lang="en-US" altLang="zh-CN" sz="1600" b="1" i="1" u="none" strike="noStrike" dirty="0">
                <a:solidFill>
                  <a:srgbClr val="00B050"/>
                </a:solidFill>
                <a:effectLst/>
                <a:latin typeface="Palatino" pitchFamily="2" charset="0"/>
                <a:ea typeface="Palatino" pitchFamily="2" charset="0"/>
              </a:rPr>
              <a:t>127</a:t>
            </a:r>
            <a:r>
              <a:rPr lang="en-US" altLang="zh-CN" sz="1600" b="0" i="1" u="none" strike="noStrike" dirty="0">
                <a:solidFill>
                  <a:srgbClr val="00B050"/>
                </a:solidFill>
                <a:effectLst/>
                <a:latin typeface="Palatino" pitchFamily="2" charset="0"/>
                <a:ea typeface="Palatino" pitchFamily="2" charset="0"/>
              </a:rPr>
              <a:t>, 247203 (2021)</a:t>
            </a:r>
          </a:p>
        </p:txBody>
      </p:sp>
    </p:spTree>
    <p:extLst>
      <p:ext uri="{BB962C8B-B14F-4D97-AF65-F5344CB8AC3E}">
        <p14:creationId xmlns:p14="http://schemas.microsoft.com/office/powerpoint/2010/main" val="422294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78FD9D7-4312-334F-B0B1-84D827F67A89}"/>
                  </a:ext>
                </a:extLst>
              </p:cNvPr>
              <p:cNvSpPr>
                <a:spLocks noGrp="1"/>
              </p:cNvSpPr>
              <p:nvPr>
                <p:ph idx="1"/>
              </p:nvPr>
            </p:nvSpPr>
            <p:spPr>
              <a:xfrm>
                <a:off x="328652" y="1215018"/>
                <a:ext cx="6099315" cy="4242947"/>
              </a:xfrm>
              <a:ln w="28575">
                <a:solidFill>
                  <a:schemeClr val="tx1"/>
                </a:solidFill>
              </a:ln>
            </p:spPr>
            <p:txBody>
              <a:bodyPr>
                <a:normAutofit/>
              </a:bodyPr>
              <a:lstStyle/>
              <a:p>
                <a:pPr marL="0" indent="0">
                  <a:buNone/>
                </a:pPr>
                <a:r>
                  <a:rPr kumimoji="1" lang="en-US" altLang="zh-CN" sz="2000" dirty="0"/>
                  <a:t>At </a:t>
                </a:r>
                <a:r>
                  <a:rPr kumimoji="1" lang="en-US" altLang="zh-CN" sz="2000" b="1" dirty="0"/>
                  <a:t>anti-adiabatic limit </a:t>
                </a:r>
                <a:r>
                  <a:rPr kumimoji="1" lang="en-US" altLang="zh-CN" sz="2000" dirty="0"/>
                  <a:t>(</a:t>
                </a:r>
                <a14:m>
                  <m:oMath xmlns:m="http://schemas.openxmlformats.org/officeDocument/2006/math">
                    <m:r>
                      <a:rPr kumimoji="1" lang="en-US" altLang="zh-CN" sz="2000" b="0" i="1" smtClean="0">
                        <a:latin typeface="Cambria Math" panose="02040503050406030204" pitchFamily="18" charset="0"/>
                      </a:rPr>
                      <m:t>𝜔</m:t>
                    </m:r>
                    <m:r>
                      <a:rPr kumimoji="1" lang="en-US" altLang="zh-CN" sz="2000" b="0" i="1" smtClean="0">
                        <a:latin typeface="Cambria Math" panose="02040503050406030204" pitchFamily="18" charset="0"/>
                      </a:rPr>
                      <m:t>→+∞)</m:t>
                    </m:r>
                  </m:oMath>
                </a14:m>
                <a:r>
                  <a:rPr kumimoji="1" lang="en-US" altLang="zh-CN" sz="2000" dirty="0"/>
                  <a:t>, the effective electronic interaction mediated by phonons becomes instantaneous</a:t>
                </a:r>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b="0" i="1" smtClean="0">
                              <a:latin typeface="Cambria Math" panose="02040503050406030204" pitchFamily="18" charset="0"/>
                            </a:rPr>
                            <m:t>𝑒𝑓𝑓</m:t>
                          </m:r>
                        </m:sub>
                      </m:sSub>
                      <m:r>
                        <a:rPr lang="en-US" altLang="zh-CN" sz="2000" i="1">
                          <a:latin typeface="Cambria Math" panose="02040503050406030204" pitchFamily="18" charset="0"/>
                        </a:rPr>
                        <m:t>=−</m:t>
                      </m:r>
                      <m:r>
                        <a:rPr lang="en-US" altLang="zh-CN" sz="2000" i="1">
                          <a:latin typeface="Cambria Math" panose="02040503050406030204" pitchFamily="18" charset="0"/>
                        </a:rPr>
                        <m:t>𝑡</m:t>
                      </m:r>
                      <m:nary>
                        <m:naryPr>
                          <m:chr m:val="∑"/>
                          <m:ctrlPr>
                            <a:rPr lang="en-US" altLang="zh-CN" sz="2000" i="1">
                              <a:latin typeface="Cambria Math" panose="02040503050406030204" pitchFamily="18" charset="0"/>
                            </a:rPr>
                          </m:ctrlPr>
                        </m:naryPr>
                        <m:sub>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e>
                          </m:d>
                          <m:r>
                            <a:rPr lang="en-US" altLang="zh-CN" sz="2000" i="1">
                              <a:latin typeface="Cambria Math" panose="02040503050406030204" pitchFamily="18" charset="0"/>
                            </a:rPr>
                            <m:t>,</m:t>
                          </m:r>
                          <m:r>
                            <a:rPr lang="en-US" altLang="zh-CN" sz="2000" i="1">
                              <a:latin typeface="Cambria Math" panose="02040503050406030204" pitchFamily="18" charset="0"/>
                            </a:rPr>
                            <m:t>𝜎</m:t>
                          </m:r>
                        </m:sub>
                        <m:sup/>
                        <m:e>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𝑐</m:t>
                                  </m:r>
                                </m:e>
                                <m:sub>
                                  <m:r>
                                    <a:rPr lang="en-US" altLang="zh-CN" sz="2000" i="1">
                                      <a:latin typeface="Cambria Math" panose="02040503050406030204" pitchFamily="18" charset="0"/>
                                    </a:rPr>
                                    <m:t>𝑖</m:t>
                                  </m:r>
                                  <m:r>
                                    <a:rPr lang="en-US" altLang="zh-CN" sz="2000" i="1">
                                      <a:latin typeface="Cambria Math" panose="02040503050406030204" pitchFamily="18" charset="0"/>
                                    </a:rPr>
                                    <m:t>𝜎</m:t>
                                  </m:r>
                                </m:sub>
                                <m:sup>
                                  <m:r>
                                    <a:rPr lang="en-US" altLang="zh-CN" sz="2000" i="1">
                                      <a:latin typeface="Cambria Math" panose="02040503050406030204" pitchFamily="18" charset="0"/>
                                    </a:rPr>
                                    <m:t>†</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i="1">
                                      <a:latin typeface="Cambria Math" panose="02040503050406030204" pitchFamily="18" charset="0"/>
                                    </a:rPr>
                                    <m:t>𝑗</m:t>
                                  </m:r>
                                  <m:r>
                                    <a:rPr lang="en-US" altLang="zh-CN" sz="2000" i="1">
                                      <a:latin typeface="Cambria Math" panose="02040503050406030204" pitchFamily="18" charset="0"/>
                                    </a:rPr>
                                    <m:t>𝜎</m:t>
                                  </m:r>
                                </m:sub>
                              </m:sSub>
                              <m:r>
                                <a:rPr lang="en-US" altLang="zh-CN" sz="2000" i="1">
                                  <a:latin typeface="Cambria Math" panose="02040503050406030204" pitchFamily="18" charset="0"/>
                                </a:rPr>
                                <m:t>+</m:t>
                              </m:r>
                              <m:r>
                                <a:rPr lang="en-US" altLang="zh-CN" sz="2000" i="1">
                                  <a:latin typeface="Cambria Math" panose="02040503050406030204" pitchFamily="18" charset="0"/>
                                </a:rPr>
                                <m:t>h</m:t>
                              </m:r>
                              <m:r>
                                <a:rPr lang="en-US" altLang="zh-CN" sz="2000" i="1">
                                  <a:latin typeface="Cambria Math" panose="02040503050406030204" pitchFamily="18" charset="0"/>
                                </a:rPr>
                                <m:t>.</m:t>
                              </m:r>
                              <m:r>
                                <a:rPr lang="en-US" altLang="zh-CN" sz="2000" i="1">
                                  <a:latin typeface="Cambria Math" panose="02040503050406030204" pitchFamily="18" charset="0"/>
                                </a:rPr>
                                <m:t>𝑐</m:t>
                              </m:r>
                              <m:r>
                                <a:rPr lang="en-US" altLang="zh-CN" sz="2000" i="1">
                                  <a:latin typeface="Cambria Math" panose="02040503050406030204" pitchFamily="18" charset="0"/>
                                </a:rPr>
                                <m:t>.</m:t>
                              </m:r>
                            </m:e>
                          </m:d>
                        </m:e>
                      </m:nary>
                      <m:r>
                        <a:rPr lang="en-US" altLang="zh-CN" sz="2000" i="1">
                          <a:latin typeface="Cambria Math" panose="02040503050406030204" pitchFamily="18" charset="0"/>
                        </a:rPr>
                        <m:t>+</m:t>
                      </m:r>
                      <m:r>
                        <a:rPr lang="en-US" altLang="zh-CN" sz="2000" i="1">
                          <a:latin typeface="Cambria Math" panose="02040503050406030204" pitchFamily="18" charset="0"/>
                        </a:rPr>
                        <m:t>𝑈</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sub>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sub>
                          </m:sSub>
                        </m:e>
                      </m:nary>
                    </m:oMath>
                  </m:oMathPara>
                </a14:m>
                <a:endParaRPr lang="en-US" altLang="zh-CN"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                    </m:t>
                      </m:r>
                      <m:r>
                        <a:rPr lang="en-US" altLang="zh-CN" sz="2000" i="1">
                          <a:latin typeface="Cambria Math" panose="02040503050406030204" pitchFamily="18" charset="0"/>
                        </a:rPr>
                        <m:t>+</m:t>
                      </m:r>
                      <m:r>
                        <a:rPr lang="en-US" altLang="zh-CN" sz="2000" b="0" i="1" smtClean="0">
                          <a:latin typeface="Cambria Math" panose="02040503050406030204" pitchFamily="18" charset="0"/>
                        </a:rPr>
                        <m:t>𝐽</m:t>
                      </m:r>
                      <m:nary>
                        <m:naryPr>
                          <m:chr m:val="∑"/>
                          <m:ctrlPr>
                            <a:rPr lang="en-US" altLang="zh-CN" sz="2000" i="1">
                              <a:latin typeface="Cambria Math" panose="02040503050406030204" pitchFamily="18" charset="0"/>
                            </a:rPr>
                          </m:ctrlPr>
                        </m:naryPr>
                        <m:sub>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𝑖</m:t>
                              </m:r>
                              <m:r>
                                <a:rPr lang="en-US" altLang="zh-CN" sz="2000" i="1">
                                  <a:latin typeface="Cambria Math" panose="02040503050406030204" pitchFamily="18" charset="0"/>
                                </a:rPr>
                                <m:t>, </m:t>
                              </m:r>
                              <m:r>
                                <a:rPr lang="en-US" altLang="zh-CN" sz="2000" i="1">
                                  <a:latin typeface="Cambria Math" panose="02040503050406030204" pitchFamily="18" charset="0"/>
                                </a:rPr>
                                <m:t>𝑗</m:t>
                              </m:r>
                            </m:e>
                          </m:d>
                        </m:sub>
                        <m:sup/>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den>
                              </m:f>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d>
                                <m:dPr>
                                  <m:ctrlPr>
                                    <a:rPr lang="en-US" altLang="zh-CN" sz="2000" b="0" i="1" smtClean="0">
                                      <a:latin typeface="Cambria Math" panose="02040503050406030204" pitchFamily="18" charset="0"/>
                                    </a:rPr>
                                  </m:ctrlPr>
                                </m:dPr>
                                <m:e>
                                  <m:sSubSup>
                                    <m:sSubSupPr>
                                      <m:ctrlPr>
                                        <a:rPr lang="en-US" altLang="zh-CN" sz="2000" b="0" i="1" smtClean="0">
                                          <a:latin typeface="Cambria Math" panose="02040503050406030204" pitchFamily="18" charset="0"/>
                                        </a:rPr>
                                      </m:ctrlPr>
                                    </m:sSubSupPr>
                                    <m:e>
                                      <m:r>
                                        <m:rPr>
                                          <m:sty m:val="p"/>
                                        </m:rPr>
                                        <a:rPr lang="en-US" altLang="zh-CN" sz="2000" b="0" i="0" smtClean="0">
                                          <a:latin typeface="Cambria Math" panose="02040503050406030204" pitchFamily="18" charset="0"/>
                                        </a:rPr>
                                        <m:t>Δ</m:t>
                                      </m:r>
                                    </m:e>
                                    <m:sub>
                                      <m:r>
                                        <a:rPr lang="en-US" altLang="zh-CN" sz="2000" b="0" i="1" smtClean="0">
                                          <a:latin typeface="Cambria Math" panose="02040503050406030204" pitchFamily="18" charset="0"/>
                                        </a:rPr>
                                        <m:t>𝑖</m:t>
                                      </m:r>
                                    </m:sub>
                                    <m:sup>
                                      <m:r>
                                        <a:rPr lang="en-US" altLang="zh-CN" sz="2000" i="1">
                                          <a:latin typeface="Cambria Math" panose="02040503050406030204" pitchFamily="18" charset="0"/>
                                        </a:rPr>
                                        <m:t>†</m:t>
                                      </m:r>
                                    </m:sup>
                                  </m:sSubSup>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Δ</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rPr>
                                      </m:ctrlPr>
                                    </m:sSubSupPr>
                                    <m:e>
                                      <m:r>
                                        <m:rPr>
                                          <m:sty m:val="p"/>
                                        </m:rPr>
                                        <a:rPr lang="en-US" altLang="zh-CN" sz="2000">
                                          <a:latin typeface="Cambria Math" panose="02040503050406030204" pitchFamily="18" charset="0"/>
                                        </a:rPr>
                                        <m:t>Δ</m:t>
                                      </m:r>
                                    </m:e>
                                    <m:sub>
                                      <m:r>
                                        <a:rPr lang="en-US" altLang="zh-CN" sz="2000" b="0" i="1" smtClean="0">
                                          <a:latin typeface="Cambria Math" panose="02040503050406030204" pitchFamily="18" charset="0"/>
                                        </a:rPr>
                                        <m:t>𝑗</m:t>
                                      </m:r>
                                    </m:sub>
                                    <m:sup>
                                      <m:r>
                                        <a:rPr lang="en-US" altLang="zh-CN" sz="2000" i="1">
                                          <a:latin typeface="Cambria Math" panose="02040503050406030204" pitchFamily="18" charset="0"/>
                                        </a:rPr>
                                        <m:t>†</m:t>
                                      </m:r>
                                    </m:sup>
                                  </m:sSubSup>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Δ</m:t>
                                      </m:r>
                                    </m:e>
                                    <m:sub>
                                      <m:r>
                                        <a:rPr lang="en-US" altLang="zh-CN" sz="2000" b="0" i="1" smtClean="0">
                                          <a:latin typeface="Cambria Math" panose="02040503050406030204" pitchFamily="18" charset="0"/>
                                        </a:rPr>
                                        <m:t>𝑖</m:t>
                                      </m:r>
                                    </m:sub>
                                  </m:sSub>
                                </m:e>
                              </m:d>
                            </m:e>
                          </m:d>
                        </m:e>
                      </m:nary>
                      <m:r>
                        <a:rPr lang="en-US" altLang="zh-CN" sz="2000" i="1">
                          <a:latin typeface="Cambria Math" panose="02040503050406030204" pitchFamily="18" charset="0"/>
                        </a:rPr>
                        <m:t>   </m:t>
                      </m:r>
                    </m:oMath>
                  </m:oMathPara>
                </a14:m>
                <a:endParaRPr lang="en-US" altLang="zh-CN" sz="2000" i="1" dirty="0">
                  <a:latin typeface="Cambria Math" panose="02040503050406030204" pitchFamily="18" charset="0"/>
                </a:endParaRPr>
              </a:p>
              <a:p>
                <a:pPr marL="0" indent="0">
                  <a:buNone/>
                </a:pPr>
                <a:endParaRPr lang="en-US" altLang="zh-CN" sz="2000" i="1"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778FD9D7-4312-334F-B0B1-84D827F67A89}"/>
                  </a:ext>
                </a:extLst>
              </p:cNvPr>
              <p:cNvSpPr>
                <a:spLocks noGrp="1" noRot="1" noChangeAspect="1" noMove="1" noResize="1" noEditPoints="1" noAdjustHandles="1" noChangeArrowheads="1" noChangeShapeType="1" noTextEdit="1"/>
              </p:cNvSpPr>
              <p:nvPr>
                <p:ph idx="1"/>
              </p:nvPr>
            </p:nvSpPr>
            <p:spPr>
              <a:xfrm>
                <a:off x="328652" y="1215018"/>
                <a:ext cx="6099315" cy="4242947"/>
              </a:xfrm>
              <a:blipFill>
                <a:blip r:embed="rId3"/>
                <a:stretch>
                  <a:fillRect l="-896" t="-1141" r="-1493"/>
                </a:stretch>
              </a:blipFill>
              <a:ln w="28575">
                <a:solidFill>
                  <a:schemeClr val="tx1"/>
                </a:solidFill>
              </a:ln>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D8FD7782-3374-A64D-A313-122538C7BF72}"/>
              </a:ext>
            </a:extLst>
          </p:cNvPr>
          <p:cNvSpPr>
            <a:spLocks noGrp="1"/>
          </p:cNvSpPr>
          <p:nvPr>
            <p:ph type="title"/>
          </p:nvPr>
        </p:nvSpPr>
        <p:spPr>
          <a:xfrm>
            <a:off x="0" y="25261"/>
            <a:ext cx="12066270" cy="921508"/>
          </a:xfrm>
        </p:spPr>
        <p:txBody>
          <a:bodyPr>
            <a:normAutofit/>
          </a:bodyPr>
          <a:lstStyle/>
          <a:p>
            <a:r>
              <a:rPr kumimoji="1" lang="en-US" altLang="zh-CN" dirty="0" err="1"/>
              <a:t>Su</a:t>
            </a:r>
            <a:r>
              <a:rPr kumimoji="1" lang="en-US" altLang="zh-CN" dirty="0"/>
              <a:t>-Schrieffer-</a:t>
            </a:r>
            <a:r>
              <a:rPr kumimoji="1" lang="en-US" altLang="zh-CN" dirty="0" err="1"/>
              <a:t>Heeger</a:t>
            </a:r>
            <a:r>
              <a:rPr kumimoji="1" lang="en-US" altLang="zh-CN" dirty="0"/>
              <a:t>-Hubbard (SSHH) model</a:t>
            </a:r>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BC1FDB7-B97B-074D-A2CB-ED3B2DA398B1}"/>
                  </a:ext>
                </a:extLst>
              </p:cNvPr>
              <p:cNvSpPr txBox="1"/>
              <p:nvPr/>
            </p:nvSpPr>
            <p:spPr>
              <a:xfrm>
                <a:off x="3949431" y="3801901"/>
                <a:ext cx="2019570" cy="55399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𝐽</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2</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𝛼</m:t>
                              </m:r>
                            </m:e>
                            <m:sup>
                              <m:r>
                                <a:rPr kumimoji="1" lang="en-US" altLang="zh-CN" b="0" i="1" smtClean="0">
                                  <a:latin typeface="Cambria Math" panose="02040503050406030204" pitchFamily="18" charset="0"/>
                                </a:rPr>
                                <m:t>2</m:t>
                              </m:r>
                            </m:sup>
                          </m:sSup>
                        </m:num>
                        <m:den>
                          <m:r>
                            <a:rPr kumimoji="1" lang="en-US" altLang="zh-CN" b="0" i="1" smtClean="0">
                              <a:latin typeface="Cambria Math" panose="02040503050406030204" pitchFamily="18" charset="0"/>
                            </a:rPr>
                            <m:t>𝐾</m:t>
                          </m:r>
                        </m:den>
                      </m:f>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𝜆</m:t>
                      </m:r>
                      <m:r>
                        <a:rPr kumimoji="1" lang="en-US" altLang="zh-CN" b="0" i="1" smtClean="0">
                          <a:latin typeface="Cambria Math" panose="02040503050406030204" pitchFamily="18" charset="0"/>
                        </a:rPr>
                        <m:t>𝑊</m:t>
                      </m:r>
                    </m:oMath>
                  </m:oMathPara>
                </a14:m>
                <a:endParaRPr kumimoji="1" lang="zh-CN" altLang="en-US" dirty="0">
                  <a:latin typeface="Palatino Linotype" panose="02040502050505030304" pitchFamily="18" charset="0"/>
                </a:endParaRPr>
              </a:p>
            </p:txBody>
          </p:sp>
        </mc:Choice>
        <mc:Fallback xmlns="">
          <p:sp>
            <p:nvSpPr>
              <p:cNvPr id="5" name="文本框 4">
                <a:extLst>
                  <a:ext uri="{FF2B5EF4-FFF2-40B4-BE49-F238E27FC236}">
                    <a16:creationId xmlns:a16="http://schemas.microsoft.com/office/drawing/2014/main" id="{ABC1FDB7-B97B-074D-A2CB-ED3B2DA398B1}"/>
                  </a:ext>
                </a:extLst>
              </p:cNvPr>
              <p:cNvSpPr txBox="1">
                <a:spLocks noRot="1" noChangeAspect="1" noMove="1" noResize="1" noEditPoints="1" noAdjustHandles="1" noChangeArrowheads="1" noChangeShapeType="1" noTextEdit="1"/>
              </p:cNvSpPr>
              <p:nvPr/>
            </p:nvSpPr>
            <p:spPr>
              <a:xfrm>
                <a:off x="3949431" y="3801901"/>
                <a:ext cx="2019570" cy="553998"/>
              </a:xfrm>
              <a:prstGeom prst="rect">
                <a:avLst/>
              </a:prstGeom>
              <a:blipFill>
                <a:blip r:embed="rId4"/>
                <a:stretch>
                  <a:fillRect b="-11111"/>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3EDB4B25-4C22-AE45-A930-AB5B638473B1}"/>
              </a:ext>
            </a:extLst>
          </p:cNvPr>
          <p:cNvSpPr>
            <a:spLocks noGrp="1"/>
          </p:cNvSpPr>
          <p:nvPr>
            <p:ph type="sldNum" sz="quarter" idx="12"/>
          </p:nvPr>
        </p:nvSpPr>
        <p:spPr/>
        <p:txBody>
          <a:bodyPr/>
          <a:lstStyle/>
          <a:p>
            <a:fld id="{CC880E0B-C886-FD44-97BB-D6802AD8013E}" type="slidenum">
              <a:rPr kumimoji="1" lang="zh-CN" altLang="en-US" smtClean="0"/>
              <a:t>6</a:t>
            </a:fld>
            <a:endParaRPr kumimoji="1" lang="zh-CN" altLang="en-US" dirty="0"/>
          </a:p>
        </p:txBody>
      </p:sp>
      <p:sp>
        <p:nvSpPr>
          <p:cNvPr id="9" name="文本框 8">
            <a:extLst>
              <a:ext uri="{FF2B5EF4-FFF2-40B4-BE49-F238E27FC236}">
                <a16:creationId xmlns:a16="http://schemas.microsoft.com/office/drawing/2014/main" id="{DF1B8F6F-465D-8A44-AE36-13529B4E572B}"/>
              </a:ext>
            </a:extLst>
          </p:cNvPr>
          <p:cNvSpPr txBox="1"/>
          <p:nvPr/>
        </p:nvSpPr>
        <p:spPr>
          <a:xfrm>
            <a:off x="851855" y="4819500"/>
            <a:ext cx="4839547" cy="646331"/>
          </a:xfrm>
          <a:prstGeom prst="rect">
            <a:avLst/>
          </a:prstGeom>
          <a:noFill/>
        </p:spPr>
        <p:txBody>
          <a:bodyPr wrap="square" rtlCol="0">
            <a:spAutoFit/>
          </a:bodyPr>
          <a:lstStyle/>
          <a:p>
            <a:pPr marL="285750" indent="-285750">
              <a:buFont typeface="Wingdings" pitchFamily="2" charset="2"/>
              <a:buChar char="Ø"/>
            </a:pPr>
            <a:r>
              <a:rPr kumimoji="1" lang="en-US" altLang="zh-CN" i="1" dirty="0">
                <a:latin typeface="Palatino Linotype" panose="02040502050505030304" pitchFamily="18" charset="0"/>
              </a:rPr>
              <a:t>J</a:t>
            </a:r>
            <a:r>
              <a:rPr kumimoji="1" lang="en-US" altLang="zh-CN" dirty="0">
                <a:latin typeface="Palatino Linotype" panose="02040502050505030304" pitchFamily="18" charset="0"/>
              </a:rPr>
              <a:t>-term favors pairing on the same site or between nearest-neighbor sites. </a:t>
            </a:r>
          </a:p>
        </p:txBody>
      </p:sp>
      <p:cxnSp>
        <p:nvCxnSpPr>
          <p:cNvPr id="10" name="直线箭头连接符 9">
            <a:extLst>
              <a:ext uri="{FF2B5EF4-FFF2-40B4-BE49-F238E27FC236}">
                <a16:creationId xmlns:a16="http://schemas.microsoft.com/office/drawing/2014/main" id="{7B4701F2-1E6D-9542-8234-247D1F2F2264}"/>
              </a:ext>
            </a:extLst>
          </p:cNvPr>
          <p:cNvCxnSpPr/>
          <p:nvPr/>
        </p:nvCxnSpPr>
        <p:spPr>
          <a:xfrm>
            <a:off x="6938091" y="2499815"/>
            <a:ext cx="43281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B14605D-10E5-1E45-AE23-6A0C66BE03EF}"/>
                  </a:ext>
                </a:extLst>
              </p:cNvPr>
              <p:cNvSpPr txBox="1"/>
              <p:nvPr/>
            </p:nvSpPr>
            <p:spPr>
              <a:xfrm>
                <a:off x="11353800" y="2288890"/>
                <a:ext cx="281872"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𝜆</m:t>
                      </m:r>
                    </m:oMath>
                  </m:oMathPara>
                </a14:m>
                <a:endParaRPr kumimoji="1" lang="zh-CN" altLang="en-US" sz="2800" dirty="0">
                  <a:latin typeface="Palatino Linotype" panose="02040502050505030304" pitchFamily="18" charset="0"/>
                </a:endParaRPr>
              </a:p>
            </p:txBody>
          </p:sp>
        </mc:Choice>
        <mc:Fallback xmlns="">
          <p:sp>
            <p:nvSpPr>
              <p:cNvPr id="11" name="文本框 10">
                <a:extLst>
                  <a:ext uri="{FF2B5EF4-FFF2-40B4-BE49-F238E27FC236}">
                    <a16:creationId xmlns:a16="http://schemas.microsoft.com/office/drawing/2014/main" id="{5B14605D-10E5-1E45-AE23-6A0C66BE03EF}"/>
                  </a:ext>
                </a:extLst>
              </p:cNvPr>
              <p:cNvSpPr txBox="1">
                <a:spLocks noRot="1" noChangeAspect="1" noMove="1" noResize="1" noEditPoints="1" noAdjustHandles="1" noChangeArrowheads="1" noChangeShapeType="1" noTextEdit="1"/>
              </p:cNvSpPr>
              <p:nvPr/>
            </p:nvSpPr>
            <p:spPr>
              <a:xfrm>
                <a:off x="11353800" y="2288890"/>
                <a:ext cx="281872" cy="430887"/>
              </a:xfrm>
              <a:prstGeom prst="rect">
                <a:avLst/>
              </a:prstGeom>
              <a:blipFill>
                <a:blip r:embed="rId6"/>
                <a:stretch>
                  <a:fillRect l="-30435" r="-26087"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FB6AD16-D6A5-E54E-BAE8-2D9C49B756D0}"/>
                  </a:ext>
                </a:extLst>
              </p:cNvPr>
              <p:cNvSpPr txBox="1"/>
              <p:nvPr/>
            </p:nvSpPr>
            <p:spPr>
              <a:xfrm>
                <a:off x="6811416" y="2013929"/>
                <a:ext cx="281872" cy="43088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0</m:t>
                      </m:r>
                    </m:oMath>
                  </m:oMathPara>
                </a14:m>
                <a:endParaRPr kumimoji="1" lang="zh-CN" altLang="en-US" sz="2800" dirty="0">
                  <a:latin typeface="Palatino Linotype" panose="02040502050505030304" pitchFamily="18" charset="0"/>
                </a:endParaRPr>
              </a:p>
            </p:txBody>
          </p:sp>
        </mc:Choice>
        <mc:Fallback xmlns="">
          <p:sp>
            <p:nvSpPr>
              <p:cNvPr id="12" name="文本框 11">
                <a:extLst>
                  <a:ext uri="{FF2B5EF4-FFF2-40B4-BE49-F238E27FC236}">
                    <a16:creationId xmlns:a16="http://schemas.microsoft.com/office/drawing/2014/main" id="{CFB6AD16-D6A5-E54E-BAE8-2D9C49B756D0}"/>
                  </a:ext>
                </a:extLst>
              </p:cNvPr>
              <p:cNvSpPr txBox="1">
                <a:spLocks noRot="1" noChangeAspect="1" noMove="1" noResize="1" noEditPoints="1" noAdjustHandles="1" noChangeArrowheads="1" noChangeShapeType="1" noTextEdit="1"/>
              </p:cNvSpPr>
              <p:nvPr/>
            </p:nvSpPr>
            <p:spPr>
              <a:xfrm>
                <a:off x="6811416" y="2013929"/>
                <a:ext cx="281872" cy="430887"/>
              </a:xfrm>
              <a:prstGeom prst="rect">
                <a:avLst/>
              </a:prstGeom>
              <a:blipFill>
                <a:blip r:embed="rId7"/>
                <a:stretch>
                  <a:fillRect l="-30435" r="-26087" b="-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9C346574-8D64-794F-B401-3A37167B0FB7}"/>
                  </a:ext>
                </a:extLst>
              </p:cNvPr>
              <p:cNvSpPr txBox="1"/>
              <p:nvPr/>
            </p:nvSpPr>
            <p:spPr>
              <a:xfrm>
                <a:off x="6627302" y="1340147"/>
                <a:ext cx="5236046" cy="400110"/>
              </a:xfrm>
              <a:prstGeom prst="rect">
                <a:avLst/>
              </a:prstGeom>
              <a:noFill/>
            </p:spPr>
            <p:txBody>
              <a:bodyPr wrap="square" rtlCol="0">
                <a:spAutoFit/>
              </a:bodyPr>
              <a:lstStyle/>
              <a:p>
                <a:pPr algn="l"/>
                <a:r>
                  <a:rPr kumimoji="1" lang="en-US" altLang="zh-CN" sz="2000" dirty="0" err="1">
                    <a:latin typeface="Palatino Linotype" panose="02040502050505030304" pitchFamily="18" charset="0"/>
                  </a:rPr>
                  <a:t>i</a:t>
                </a:r>
                <a:r>
                  <a:rPr kumimoji="1" lang="en-US" altLang="zh-CN" sz="2000" dirty="0">
                    <a:latin typeface="Palatino Linotype" panose="02040502050505030304" pitchFamily="18" charset="0"/>
                  </a:rPr>
                  <a:t>. Consider at large </a:t>
                </a:r>
                <a14:m>
                  <m:oMath xmlns:m="http://schemas.openxmlformats.org/officeDocument/2006/math">
                    <m:r>
                      <a:rPr kumimoji="1" lang="en-US" altLang="zh-CN" sz="2000" b="0" i="1" smtClean="0">
                        <a:latin typeface="Cambria Math" panose="02040503050406030204" pitchFamily="18" charset="0"/>
                      </a:rPr>
                      <m:t>𝑈</m:t>
                    </m:r>
                  </m:oMath>
                </a14:m>
                <a:r>
                  <a:rPr kumimoji="1" lang="en-US" altLang="zh-CN" sz="2000" i="1" dirty="0">
                    <a:latin typeface="Palatino Linotype" panose="02040502050505030304" pitchFamily="18" charset="0"/>
                  </a:rPr>
                  <a:t> </a:t>
                </a:r>
                <a:r>
                  <a:rPr kumimoji="1" lang="en-US" altLang="zh-CN" sz="2000" dirty="0">
                    <a:latin typeface="Palatino Linotype" panose="02040502050505030304" pitchFamily="18" charset="0"/>
                  </a:rPr>
                  <a:t>with lightly doping</a:t>
                </a:r>
                <a:endParaRPr kumimoji="1" lang="zh-CN" altLang="en-US" sz="2000" i="1" dirty="0">
                  <a:latin typeface="Palatino Linotype" panose="02040502050505030304" pitchFamily="18" charset="0"/>
                </a:endParaRPr>
              </a:p>
            </p:txBody>
          </p:sp>
        </mc:Choice>
        <mc:Fallback>
          <p:sp>
            <p:nvSpPr>
              <p:cNvPr id="14" name="文本框 13">
                <a:extLst>
                  <a:ext uri="{FF2B5EF4-FFF2-40B4-BE49-F238E27FC236}">
                    <a16:creationId xmlns:a16="http://schemas.microsoft.com/office/drawing/2014/main" id="{9C346574-8D64-794F-B401-3A37167B0FB7}"/>
                  </a:ext>
                </a:extLst>
              </p:cNvPr>
              <p:cNvSpPr txBox="1">
                <a:spLocks noRot="1" noChangeAspect="1" noMove="1" noResize="1" noEditPoints="1" noAdjustHandles="1" noChangeArrowheads="1" noChangeShapeType="1" noTextEdit="1"/>
              </p:cNvSpPr>
              <p:nvPr/>
            </p:nvSpPr>
            <p:spPr>
              <a:xfrm>
                <a:off x="6627302" y="1340147"/>
                <a:ext cx="5236046" cy="400110"/>
              </a:xfrm>
              <a:prstGeom prst="rect">
                <a:avLst/>
              </a:prstGeom>
              <a:blipFill>
                <a:blip r:embed="rId8"/>
                <a:stretch>
                  <a:fillRect l="-1208" t="-9375" b="-28125"/>
                </a:stretch>
              </a:blipFill>
            </p:spPr>
            <p:txBody>
              <a:bodyPr/>
              <a:lstStyle/>
              <a:p>
                <a:r>
                  <a:rPr lang="en-CN">
                    <a:noFill/>
                  </a:rPr>
                  <a:t> </a:t>
                </a:r>
              </a:p>
            </p:txBody>
          </p:sp>
        </mc:Fallback>
      </mc:AlternateContent>
      <p:cxnSp>
        <p:nvCxnSpPr>
          <p:cNvPr id="18" name="直线箭头连接符 17">
            <a:extLst>
              <a:ext uri="{FF2B5EF4-FFF2-40B4-BE49-F238E27FC236}">
                <a16:creationId xmlns:a16="http://schemas.microsoft.com/office/drawing/2014/main" id="{5F4BA8FA-6803-EA44-86A5-F77A9465625A}"/>
              </a:ext>
            </a:extLst>
          </p:cNvPr>
          <p:cNvCxnSpPr>
            <a:cxnSpLocks/>
          </p:cNvCxnSpPr>
          <p:nvPr/>
        </p:nvCxnSpPr>
        <p:spPr>
          <a:xfrm flipV="1">
            <a:off x="6952352" y="2562294"/>
            <a:ext cx="0" cy="4321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D9EA2FE-6A47-CE42-AA14-42B051354E47}"/>
              </a:ext>
            </a:extLst>
          </p:cNvPr>
          <p:cNvSpPr txBox="1"/>
          <p:nvPr/>
        </p:nvSpPr>
        <p:spPr>
          <a:xfrm>
            <a:off x="6627302" y="2929738"/>
            <a:ext cx="2439264" cy="923330"/>
          </a:xfrm>
          <a:prstGeom prst="rect">
            <a:avLst/>
          </a:prstGeom>
          <a:noFill/>
        </p:spPr>
        <p:txBody>
          <a:bodyPr wrap="square" rtlCol="0">
            <a:spAutoFit/>
          </a:bodyPr>
          <a:lstStyle/>
          <a:p>
            <a:pPr algn="l"/>
            <a:r>
              <a:rPr kumimoji="1" lang="en-US" altLang="zh-CN" dirty="0">
                <a:latin typeface="Palatino Linotype" panose="02040502050505030304" pitchFamily="18" charset="0"/>
              </a:rPr>
              <a:t>Stripe order,</a:t>
            </a:r>
          </a:p>
          <a:p>
            <a:pPr algn="l"/>
            <a:r>
              <a:rPr kumimoji="1" lang="en-US" altLang="zh-CN" i="1" dirty="0">
                <a:solidFill>
                  <a:srgbClr val="00B050"/>
                </a:solidFill>
                <a:latin typeface="Palatino Linotype" panose="02040502050505030304" pitchFamily="18" charset="0"/>
              </a:rPr>
              <a:t>S. R. White, S. Zhang et al. 2020</a:t>
            </a:r>
            <a:endParaRPr kumimoji="1" lang="zh-CN" altLang="en-US" i="1" dirty="0">
              <a:solidFill>
                <a:srgbClr val="00B050"/>
              </a:solidFill>
              <a:latin typeface="Palatino Linotype" panose="02040502050505030304" pitchFamily="18" charset="0"/>
            </a:endParaRPr>
          </a:p>
        </p:txBody>
      </p:sp>
      <p:sp>
        <p:nvSpPr>
          <p:cNvPr id="21" name="椭圆 20">
            <a:extLst>
              <a:ext uri="{FF2B5EF4-FFF2-40B4-BE49-F238E27FC236}">
                <a16:creationId xmlns:a16="http://schemas.microsoft.com/office/drawing/2014/main" id="{C0C5945E-A2DC-1C47-8A4E-E50D10D205D1}"/>
              </a:ext>
            </a:extLst>
          </p:cNvPr>
          <p:cNvSpPr/>
          <p:nvPr/>
        </p:nvSpPr>
        <p:spPr>
          <a:xfrm>
            <a:off x="9066279" y="2431003"/>
            <a:ext cx="134724" cy="1347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41BDEA4-1235-E643-8349-26787DAD5738}"/>
                  </a:ext>
                </a:extLst>
              </p:cNvPr>
              <p:cNvSpPr txBox="1"/>
              <p:nvPr/>
            </p:nvSpPr>
            <p:spPr>
              <a:xfrm>
                <a:off x="8988366" y="2683121"/>
                <a:ext cx="525785" cy="46775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Sup>
                        <m:sSubSupPr>
                          <m:ctrlPr>
                            <a:rPr kumimoji="1" lang="en-US" altLang="zh-CN" sz="2800" b="0" i="1" smtClean="0">
                              <a:latin typeface="Cambria Math" panose="02040503050406030204" pitchFamily="18" charset="0"/>
                            </a:rPr>
                          </m:ctrlPr>
                        </m:sSubSupPr>
                        <m:e>
                          <m:r>
                            <a:rPr kumimoji="1" lang="en-US" altLang="zh-CN" sz="2800" b="0" i="1" smtClean="0">
                              <a:latin typeface="Cambria Math" panose="02040503050406030204" pitchFamily="18" charset="0"/>
                            </a:rPr>
                            <m:t>𝜆</m:t>
                          </m:r>
                        </m:e>
                        <m:sub>
                          <m:r>
                            <a:rPr kumimoji="1" lang="en-US" altLang="zh-CN" sz="2800" b="0" i="1" smtClean="0">
                              <a:latin typeface="Cambria Math" panose="02040503050406030204" pitchFamily="18" charset="0"/>
                            </a:rPr>
                            <m:t>𝑐</m:t>
                          </m:r>
                        </m:sub>
                        <m:sup/>
                      </m:sSubSup>
                    </m:oMath>
                  </m:oMathPara>
                </a14:m>
                <a:endParaRPr kumimoji="1" lang="zh-CN" altLang="en-US" sz="2800" dirty="0">
                  <a:latin typeface="Palatino Linotype" panose="02040502050505030304" pitchFamily="18" charset="0"/>
                </a:endParaRPr>
              </a:p>
            </p:txBody>
          </p:sp>
        </mc:Choice>
        <mc:Fallback xmlns="">
          <p:sp>
            <p:nvSpPr>
              <p:cNvPr id="22" name="文本框 21">
                <a:extLst>
                  <a:ext uri="{FF2B5EF4-FFF2-40B4-BE49-F238E27FC236}">
                    <a16:creationId xmlns:a16="http://schemas.microsoft.com/office/drawing/2014/main" id="{241BDEA4-1235-E643-8349-26787DAD5738}"/>
                  </a:ext>
                </a:extLst>
              </p:cNvPr>
              <p:cNvSpPr txBox="1">
                <a:spLocks noRot="1" noChangeAspect="1" noMove="1" noResize="1" noEditPoints="1" noAdjustHandles="1" noChangeArrowheads="1" noChangeShapeType="1" noTextEdit="1"/>
              </p:cNvSpPr>
              <p:nvPr/>
            </p:nvSpPr>
            <p:spPr>
              <a:xfrm>
                <a:off x="8988366" y="2683121"/>
                <a:ext cx="525785" cy="467757"/>
              </a:xfrm>
              <a:prstGeom prst="rect">
                <a:avLst/>
              </a:prstGeom>
              <a:blipFill>
                <a:blip r:embed="rId9"/>
                <a:stretch>
                  <a:fillRect l="-13953" b="-7895"/>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1FE2AE69-1FC0-9845-A95C-24ABEC7E8791}"/>
              </a:ext>
            </a:extLst>
          </p:cNvPr>
          <p:cNvSpPr txBox="1"/>
          <p:nvPr/>
        </p:nvSpPr>
        <p:spPr>
          <a:xfrm>
            <a:off x="9400338" y="2552137"/>
            <a:ext cx="2179456" cy="646331"/>
          </a:xfrm>
          <a:prstGeom prst="rect">
            <a:avLst/>
          </a:prstGeom>
          <a:noFill/>
        </p:spPr>
        <p:txBody>
          <a:bodyPr wrap="square" rtlCol="0">
            <a:spAutoFit/>
          </a:bodyPr>
          <a:lstStyle/>
          <a:p>
            <a:pPr algn="l"/>
            <a:r>
              <a:rPr kumimoji="1" lang="en-US" altLang="zh-CN" dirty="0">
                <a:latin typeface="Palatino Linotype" panose="02040502050505030304" pitchFamily="18" charset="0"/>
              </a:rPr>
              <a:t>Superconductor phase?</a:t>
            </a:r>
            <a:endParaRPr kumimoji="1" lang="zh-CN" altLang="en-US" dirty="0">
              <a:latin typeface="Palatino Linotype" panose="02040502050505030304" pitchFamily="18" charset="0"/>
            </a:endParaRPr>
          </a:p>
        </p:txBody>
      </p:sp>
      <p:sp>
        <p:nvSpPr>
          <p:cNvPr id="6" name="椭圆 5">
            <a:extLst>
              <a:ext uri="{FF2B5EF4-FFF2-40B4-BE49-F238E27FC236}">
                <a16:creationId xmlns:a16="http://schemas.microsoft.com/office/drawing/2014/main" id="{CA7B64AC-AD32-4457-8286-6A326F04AA90}"/>
              </a:ext>
            </a:extLst>
          </p:cNvPr>
          <p:cNvSpPr/>
          <p:nvPr/>
        </p:nvSpPr>
        <p:spPr>
          <a:xfrm>
            <a:off x="2407920" y="2994414"/>
            <a:ext cx="1604010" cy="7996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5D8BE8E-2904-4481-BDCD-31A03632C69F}"/>
              </a:ext>
            </a:extLst>
          </p:cNvPr>
          <p:cNvSpPr/>
          <p:nvPr/>
        </p:nvSpPr>
        <p:spPr>
          <a:xfrm>
            <a:off x="4179392" y="2889112"/>
            <a:ext cx="1726108" cy="9127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 name="文本框 13">
                <a:extLst>
                  <a:ext uri="{FF2B5EF4-FFF2-40B4-BE49-F238E27FC236}">
                    <a16:creationId xmlns:a16="http://schemas.microsoft.com/office/drawing/2014/main" id="{B6A3BFDF-9503-31BA-84E6-835A141A5EA3}"/>
                  </a:ext>
                </a:extLst>
              </p:cNvPr>
              <p:cNvSpPr txBox="1"/>
              <p:nvPr/>
            </p:nvSpPr>
            <p:spPr>
              <a:xfrm>
                <a:off x="6627302" y="4211698"/>
                <a:ext cx="5236046" cy="400110"/>
              </a:xfrm>
              <a:prstGeom prst="rect">
                <a:avLst/>
              </a:prstGeom>
              <a:noFill/>
            </p:spPr>
            <p:txBody>
              <a:bodyPr wrap="square" rtlCol="0">
                <a:spAutoFit/>
              </a:bodyPr>
              <a:lstStyle/>
              <a:p>
                <a:pPr algn="l"/>
                <a:r>
                  <a:rPr kumimoji="1" lang="en-US" altLang="zh-CN" sz="2000" dirty="0">
                    <a:latin typeface="Palatino Linotype" panose="02040502050505030304" pitchFamily="18" charset="0"/>
                  </a:rPr>
                  <a:t>ii. Consider on finite </a:t>
                </a:r>
                <a14:m>
                  <m:oMath xmlns:m="http://schemas.openxmlformats.org/officeDocument/2006/math">
                    <m:r>
                      <a:rPr kumimoji="1" lang="en-US" altLang="zh-CN" sz="2000" b="0" i="1" smtClean="0">
                        <a:latin typeface="Cambria Math" panose="02040503050406030204" pitchFamily="18" charset="0"/>
                      </a:rPr>
                      <m:t>𝜆</m:t>
                    </m:r>
                  </m:oMath>
                </a14:m>
                <a:r>
                  <a:rPr kumimoji="1" lang="en-US" altLang="zh-CN" sz="2000" i="1" dirty="0">
                    <a:latin typeface="Palatino Linotype" panose="02040502050505030304" pitchFamily="18" charset="0"/>
                  </a:rPr>
                  <a:t> </a:t>
                </a:r>
                <a:r>
                  <a:rPr kumimoji="1" lang="en-US" altLang="zh-CN" sz="2000" dirty="0">
                    <a:latin typeface="Palatino Linotype" panose="02040502050505030304" pitchFamily="18" charset="0"/>
                  </a:rPr>
                  <a:t>from </a:t>
                </a:r>
                <a14:m>
                  <m:oMath xmlns:m="http://schemas.openxmlformats.org/officeDocument/2006/math">
                    <m:r>
                      <a:rPr kumimoji="1" lang="en-US" altLang="zh-CN" sz="2000" b="0" i="1" smtClean="0">
                        <a:latin typeface="Cambria Math" panose="02040503050406030204" pitchFamily="18" charset="0"/>
                      </a:rPr>
                      <m:t>𝑈</m:t>
                    </m:r>
                    <m:r>
                      <a:rPr kumimoji="1" lang="en-US" altLang="zh-CN" sz="2000" b="0" i="1" smtClean="0">
                        <a:latin typeface="Cambria Math" panose="02040503050406030204" pitchFamily="18" charset="0"/>
                      </a:rPr>
                      <m:t>=0</m:t>
                    </m:r>
                  </m:oMath>
                </a14:m>
                <a:r>
                  <a:rPr kumimoji="1" lang="en-US" altLang="zh-CN" sz="2000" dirty="0">
                    <a:latin typeface="Palatino Linotype" panose="02040502050505030304" pitchFamily="18" charset="0"/>
                  </a:rPr>
                  <a:t> to </a:t>
                </a:r>
                <a14:m>
                  <m:oMath xmlns:m="http://schemas.openxmlformats.org/officeDocument/2006/math">
                    <m:r>
                      <a:rPr kumimoji="1" lang="en-US" altLang="zh-CN" sz="2000" b="0" i="1" smtClean="0">
                        <a:latin typeface="Cambria Math" panose="02040503050406030204" pitchFamily="18" charset="0"/>
                      </a:rPr>
                      <m:t>𝑈</m:t>
                    </m:r>
                    <m:r>
                      <a:rPr kumimoji="1" lang="en-US" altLang="zh-CN" sz="2000" b="0" i="1" smtClean="0">
                        <a:latin typeface="Cambria Math" panose="02040503050406030204" pitchFamily="18" charset="0"/>
                      </a:rPr>
                      <m:t>=∞</m:t>
                    </m:r>
                  </m:oMath>
                </a14:m>
                <a:endParaRPr kumimoji="1" lang="zh-CN" altLang="en-US" sz="2000" dirty="0">
                  <a:latin typeface="Palatino Linotype" panose="02040502050505030304" pitchFamily="18" charset="0"/>
                </a:endParaRPr>
              </a:p>
            </p:txBody>
          </p:sp>
        </mc:Choice>
        <mc:Fallback>
          <p:sp>
            <p:nvSpPr>
              <p:cNvPr id="7" name="文本框 13">
                <a:extLst>
                  <a:ext uri="{FF2B5EF4-FFF2-40B4-BE49-F238E27FC236}">
                    <a16:creationId xmlns:a16="http://schemas.microsoft.com/office/drawing/2014/main" id="{B6A3BFDF-9503-31BA-84E6-835A141A5EA3}"/>
                  </a:ext>
                </a:extLst>
              </p:cNvPr>
              <p:cNvSpPr txBox="1">
                <a:spLocks noRot="1" noChangeAspect="1" noMove="1" noResize="1" noEditPoints="1" noAdjustHandles="1" noChangeArrowheads="1" noChangeShapeType="1" noTextEdit="1"/>
              </p:cNvSpPr>
              <p:nvPr/>
            </p:nvSpPr>
            <p:spPr>
              <a:xfrm>
                <a:off x="6627302" y="4211698"/>
                <a:ext cx="5236046" cy="400110"/>
              </a:xfrm>
              <a:prstGeom prst="rect">
                <a:avLst/>
              </a:prstGeom>
              <a:blipFill>
                <a:blip r:embed="rId10"/>
                <a:stretch>
                  <a:fillRect l="-1208" t="-9091" b="-24242"/>
                </a:stretch>
              </a:blipFill>
            </p:spPr>
            <p:txBody>
              <a:bodyPr/>
              <a:lstStyle/>
              <a:p>
                <a:r>
                  <a:rPr lang="en-CN">
                    <a:noFill/>
                  </a:rPr>
                  <a:t> </a:t>
                </a:r>
              </a:p>
            </p:txBody>
          </p:sp>
        </mc:Fallback>
      </mc:AlternateContent>
      <p:cxnSp>
        <p:nvCxnSpPr>
          <p:cNvPr id="13" name="直线箭头连接符 9">
            <a:extLst>
              <a:ext uri="{FF2B5EF4-FFF2-40B4-BE49-F238E27FC236}">
                <a16:creationId xmlns:a16="http://schemas.microsoft.com/office/drawing/2014/main" id="{98B3D71D-1274-4BA2-EEE4-B589E0A9AE2F}"/>
              </a:ext>
            </a:extLst>
          </p:cNvPr>
          <p:cNvCxnSpPr/>
          <p:nvPr/>
        </p:nvCxnSpPr>
        <p:spPr>
          <a:xfrm>
            <a:off x="6918894" y="5449044"/>
            <a:ext cx="43281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0">
                <a:extLst>
                  <a:ext uri="{FF2B5EF4-FFF2-40B4-BE49-F238E27FC236}">
                    <a16:creationId xmlns:a16="http://schemas.microsoft.com/office/drawing/2014/main" id="{CC384963-2C4A-DEF4-3C81-6BC58A863181}"/>
                  </a:ext>
                </a:extLst>
              </p:cNvPr>
              <p:cNvSpPr txBox="1"/>
              <p:nvPr/>
            </p:nvSpPr>
            <p:spPr>
              <a:xfrm>
                <a:off x="11334603" y="5238119"/>
                <a:ext cx="343619"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𝑈</m:t>
                      </m:r>
                    </m:oMath>
                  </m:oMathPara>
                </a14:m>
                <a:endParaRPr kumimoji="1" lang="zh-CN" altLang="en-US" sz="2800" dirty="0">
                  <a:latin typeface="Palatino Linotype" panose="02040502050505030304" pitchFamily="18" charset="0"/>
                </a:endParaRPr>
              </a:p>
            </p:txBody>
          </p:sp>
        </mc:Choice>
        <mc:Fallback>
          <p:sp>
            <p:nvSpPr>
              <p:cNvPr id="15" name="文本框 10">
                <a:extLst>
                  <a:ext uri="{FF2B5EF4-FFF2-40B4-BE49-F238E27FC236}">
                    <a16:creationId xmlns:a16="http://schemas.microsoft.com/office/drawing/2014/main" id="{CC384963-2C4A-DEF4-3C81-6BC58A863181}"/>
                  </a:ext>
                </a:extLst>
              </p:cNvPr>
              <p:cNvSpPr txBox="1">
                <a:spLocks noRot="1" noChangeAspect="1" noMove="1" noResize="1" noEditPoints="1" noAdjustHandles="1" noChangeArrowheads="1" noChangeShapeType="1" noTextEdit="1"/>
              </p:cNvSpPr>
              <p:nvPr/>
            </p:nvSpPr>
            <p:spPr>
              <a:xfrm>
                <a:off x="11334603" y="5238119"/>
                <a:ext cx="343619" cy="430887"/>
              </a:xfrm>
              <a:prstGeom prst="rect">
                <a:avLst/>
              </a:prstGeom>
              <a:blipFill>
                <a:blip r:embed="rId11"/>
                <a:stretch>
                  <a:fillRect l="-21429" r="-17857" b="-571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6" name="文本框 11">
                <a:extLst>
                  <a:ext uri="{FF2B5EF4-FFF2-40B4-BE49-F238E27FC236}">
                    <a16:creationId xmlns:a16="http://schemas.microsoft.com/office/drawing/2014/main" id="{4DFDA597-7295-2E72-D4EB-FADAA38814D6}"/>
                  </a:ext>
                </a:extLst>
              </p:cNvPr>
              <p:cNvSpPr txBox="1"/>
              <p:nvPr/>
            </p:nvSpPr>
            <p:spPr>
              <a:xfrm>
                <a:off x="6792219" y="4963158"/>
                <a:ext cx="281872" cy="43088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0</m:t>
                      </m:r>
                    </m:oMath>
                  </m:oMathPara>
                </a14:m>
                <a:endParaRPr kumimoji="1" lang="zh-CN" altLang="en-US" sz="2800" dirty="0">
                  <a:latin typeface="Palatino Linotype" panose="02040502050505030304" pitchFamily="18" charset="0"/>
                </a:endParaRPr>
              </a:p>
            </p:txBody>
          </p:sp>
        </mc:Choice>
        <mc:Fallback>
          <p:sp>
            <p:nvSpPr>
              <p:cNvPr id="16" name="文本框 11">
                <a:extLst>
                  <a:ext uri="{FF2B5EF4-FFF2-40B4-BE49-F238E27FC236}">
                    <a16:creationId xmlns:a16="http://schemas.microsoft.com/office/drawing/2014/main" id="{4DFDA597-7295-2E72-D4EB-FADAA38814D6}"/>
                  </a:ext>
                </a:extLst>
              </p:cNvPr>
              <p:cNvSpPr txBox="1">
                <a:spLocks noRot="1" noChangeAspect="1" noMove="1" noResize="1" noEditPoints="1" noAdjustHandles="1" noChangeArrowheads="1" noChangeShapeType="1" noTextEdit="1"/>
              </p:cNvSpPr>
              <p:nvPr/>
            </p:nvSpPr>
            <p:spPr>
              <a:xfrm>
                <a:off x="6792219" y="4963158"/>
                <a:ext cx="281872" cy="430887"/>
              </a:xfrm>
              <a:prstGeom prst="rect">
                <a:avLst/>
              </a:prstGeom>
              <a:blipFill>
                <a:blip r:embed="rId12"/>
                <a:stretch>
                  <a:fillRect l="-26087" r="-30435" b="-5714"/>
                </a:stretch>
              </a:blipFill>
            </p:spPr>
            <p:txBody>
              <a:bodyPr/>
              <a:lstStyle/>
              <a:p>
                <a:r>
                  <a:rPr lang="en-CN">
                    <a:noFill/>
                  </a:rPr>
                  <a:t> </a:t>
                </a:r>
              </a:p>
            </p:txBody>
          </p:sp>
        </mc:Fallback>
      </mc:AlternateContent>
      <p:cxnSp>
        <p:nvCxnSpPr>
          <p:cNvPr id="17" name="直线箭头连接符 17">
            <a:extLst>
              <a:ext uri="{FF2B5EF4-FFF2-40B4-BE49-F238E27FC236}">
                <a16:creationId xmlns:a16="http://schemas.microsoft.com/office/drawing/2014/main" id="{ED3499D8-9C05-F8B9-D2BB-03F5A7CCC8D2}"/>
              </a:ext>
            </a:extLst>
          </p:cNvPr>
          <p:cNvCxnSpPr>
            <a:cxnSpLocks/>
          </p:cNvCxnSpPr>
          <p:nvPr/>
        </p:nvCxnSpPr>
        <p:spPr>
          <a:xfrm flipV="1">
            <a:off x="6933155" y="5511523"/>
            <a:ext cx="0" cy="4321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0">
            <a:extLst>
              <a:ext uri="{FF2B5EF4-FFF2-40B4-BE49-F238E27FC236}">
                <a16:creationId xmlns:a16="http://schemas.microsoft.com/office/drawing/2014/main" id="{9D65D8AE-8B9C-05C6-D1EA-24EC3B3BFC87}"/>
              </a:ext>
            </a:extLst>
          </p:cNvPr>
          <p:cNvSpPr/>
          <p:nvPr/>
        </p:nvSpPr>
        <p:spPr>
          <a:xfrm>
            <a:off x="9047082" y="5380232"/>
            <a:ext cx="134724" cy="13472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26" name="文本框 21">
                <a:extLst>
                  <a:ext uri="{FF2B5EF4-FFF2-40B4-BE49-F238E27FC236}">
                    <a16:creationId xmlns:a16="http://schemas.microsoft.com/office/drawing/2014/main" id="{41922FAB-C241-DCCE-454F-24BC925BAB5F}"/>
                  </a:ext>
                </a:extLst>
              </p:cNvPr>
              <p:cNvSpPr txBox="1"/>
              <p:nvPr/>
            </p:nvSpPr>
            <p:spPr>
              <a:xfrm>
                <a:off x="8969169" y="5632350"/>
                <a:ext cx="605102" cy="46775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Sup>
                        <m:sSubSupPr>
                          <m:ctrlPr>
                            <a:rPr kumimoji="1" lang="en-US" altLang="zh-CN" sz="2800" b="0" i="1" smtClean="0">
                              <a:latin typeface="Cambria Math" panose="02040503050406030204" pitchFamily="18" charset="0"/>
                            </a:rPr>
                          </m:ctrlPr>
                        </m:sSubSupPr>
                        <m:e>
                          <m:r>
                            <a:rPr kumimoji="1" lang="en-US" altLang="zh-CN" sz="2800" b="0" i="1" smtClean="0">
                              <a:latin typeface="Cambria Math" panose="02040503050406030204" pitchFamily="18" charset="0"/>
                            </a:rPr>
                            <m:t>𝑈</m:t>
                          </m:r>
                        </m:e>
                        <m:sub>
                          <m:r>
                            <a:rPr kumimoji="1" lang="en-US" altLang="zh-CN" sz="2800" b="0" i="1" smtClean="0">
                              <a:latin typeface="Cambria Math" panose="02040503050406030204" pitchFamily="18" charset="0"/>
                            </a:rPr>
                            <m:t>𝑐</m:t>
                          </m:r>
                        </m:sub>
                        <m:sup/>
                      </m:sSubSup>
                    </m:oMath>
                  </m:oMathPara>
                </a14:m>
                <a:endParaRPr kumimoji="1" lang="zh-CN" altLang="en-US" sz="2800" dirty="0">
                  <a:latin typeface="Palatino Linotype" panose="02040502050505030304" pitchFamily="18" charset="0"/>
                </a:endParaRPr>
              </a:p>
            </p:txBody>
          </p:sp>
        </mc:Choice>
        <mc:Fallback>
          <p:sp>
            <p:nvSpPr>
              <p:cNvPr id="26" name="文本框 21">
                <a:extLst>
                  <a:ext uri="{FF2B5EF4-FFF2-40B4-BE49-F238E27FC236}">
                    <a16:creationId xmlns:a16="http://schemas.microsoft.com/office/drawing/2014/main" id="{41922FAB-C241-DCCE-454F-24BC925BAB5F}"/>
                  </a:ext>
                </a:extLst>
              </p:cNvPr>
              <p:cNvSpPr txBox="1">
                <a:spLocks noRot="1" noChangeAspect="1" noMove="1" noResize="1" noEditPoints="1" noAdjustHandles="1" noChangeArrowheads="1" noChangeShapeType="1" noTextEdit="1"/>
              </p:cNvSpPr>
              <p:nvPr/>
            </p:nvSpPr>
            <p:spPr>
              <a:xfrm>
                <a:off x="8969169" y="5632350"/>
                <a:ext cx="605102" cy="467757"/>
              </a:xfrm>
              <a:prstGeom prst="rect">
                <a:avLst/>
              </a:prstGeom>
              <a:blipFill>
                <a:blip r:embed="rId13"/>
                <a:stretch>
                  <a:fillRect l="-12245" b="-7895"/>
                </a:stretch>
              </a:blipFill>
            </p:spPr>
            <p:txBody>
              <a:bodyPr/>
              <a:lstStyle/>
              <a:p>
                <a:r>
                  <a:rPr lang="en-CN">
                    <a:noFill/>
                  </a:rPr>
                  <a:t> </a:t>
                </a:r>
              </a:p>
            </p:txBody>
          </p:sp>
        </mc:Fallback>
      </mc:AlternateContent>
      <p:sp>
        <p:nvSpPr>
          <p:cNvPr id="27" name="文本框 22">
            <a:extLst>
              <a:ext uri="{FF2B5EF4-FFF2-40B4-BE49-F238E27FC236}">
                <a16:creationId xmlns:a16="http://schemas.microsoft.com/office/drawing/2014/main" id="{4DAC8133-916D-B59D-00CE-86BC590B2F1F}"/>
              </a:ext>
            </a:extLst>
          </p:cNvPr>
          <p:cNvSpPr txBox="1"/>
          <p:nvPr/>
        </p:nvSpPr>
        <p:spPr>
          <a:xfrm>
            <a:off x="9381141" y="5501366"/>
            <a:ext cx="2179456" cy="369332"/>
          </a:xfrm>
          <a:prstGeom prst="rect">
            <a:avLst/>
          </a:prstGeom>
          <a:noFill/>
        </p:spPr>
        <p:txBody>
          <a:bodyPr wrap="square" rtlCol="0">
            <a:spAutoFit/>
          </a:bodyPr>
          <a:lstStyle/>
          <a:p>
            <a:pPr algn="l"/>
            <a:r>
              <a:rPr kumimoji="1" lang="en-US" altLang="zh-CN" dirty="0">
                <a:latin typeface="Palatino Linotype" panose="02040502050505030304" pitchFamily="18" charset="0"/>
              </a:rPr>
              <a:t>d-wave SC</a:t>
            </a:r>
            <a:endParaRPr kumimoji="1" lang="zh-CN" altLang="en-US" dirty="0">
              <a:latin typeface="Palatino Linotype" panose="02040502050505030304" pitchFamily="18" charset="0"/>
            </a:endParaRPr>
          </a:p>
        </p:txBody>
      </p:sp>
      <p:sp>
        <p:nvSpPr>
          <p:cNvPr id="28" name="文本框 22">
            <a:extLst>
              <a:ext uri="{FF2B5EF4-FFF2-40B4-BE49-F238E27FC236}">
                <a16:creationId xmlns:a16="http://schemas.microsoft.com/office/drawing/2014/main" id="{DC549E63-8335-DE56-BA13-F555D8D690D7}"/>
              </a:ext>
            </a:extLst>
          </p:cNvPr>
          <p:cNvSpPr txBox="1"/>
          <p:nvPr/>
        </p:nvSpPr>
        <p:spPr>
          <a:xfrm>
            <a:off x="6431144" y="5948727"/>
            <a:ext cx="2179456" cy="369332"/>
          </a:xfrm>
          <a:prstGeom prst="rect">
            <a:avLst/>
          </a:prstGeom>
          <a:noFill/>
        </p:spPr>
        <p:txBody>
          <a:bodyPr wrap="square" rtlCol="0">
            <a:spAutoFit/>
          </a:bodyPr>
          <a:lstStyle/>
          <a:p>
            <a:pPr algn="l"/>
            <a:r>
              <a:rPr kumimoji="1" lang="en-US" altLang="zh-CN" dirty="0">
                <a:latin typeface="Palatino Linotype" panose="02040502050505030304" pitchFamily="18" charset="0"/>
              </a:rPr>
              <a:t>BCS, s-wave SC</a:t>
            </a:r>
            <a:endParaRPr kumimoji="1" lang="zh-CN" altLang="en-US" dirty="0">
              <a:latin typeface="Palatino Linotype" panose="02040502050505030304" pitchFamily="18" charset="0"/>
            </a:endParaRPr>
          </a:p>
        </p:txBody>
      </p:sp>
    </p:spTree>
    <p:extLst>
      <p:ext uri="{BB962C8B-B14F-4D97-AF65-F5344CB8AC3E}">
        <p14:creationId xmlns:p14="http://schemas.microsoft.com/office/powerpoint/2010/main" val="221247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20" grpId="0"/>
      <p:bldP spid="21" grpId="0" animBg="1"/>
      <p:bldP spid="22" grpId="0"/>
      <p:bldP spid="23" grpId="0"/>
      <p:bldP spid="7" grpId="0"/>
      <p:bldP spid="15" grpId="0"/>
      <p:bldP spid="16" grpId="0"/>
      <p:bldP spid="25" grpId="0" animBg="1"/>
      <p:bldP spid="26"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D3A02-9E06-3047-96AE-16BF6C95650F}"/>
              </a:ext>
            </a:extLst>
          </p:cNvPr>
          <p:cNvSpPr>
            <a:spLocks noGrp="1"/>
          </p:cNvSpPr>
          <p:nvPr>
            <p:ph type="title"/>
          </p:nvPr>
        </p:nvSpPr>
        <p:spPr/>
        <p:txBody>
          <a:bodyPr/>
          <a:lstStyle/>
          <a:p>
            <a:r>
              <a:rPr kumimoji="1" lang="en-US" altLang="zh-CN" dirty="0"/>
              <a:t>Method</a:t>
            </a:r>
            <a:endParaRPr kumimoji="1" lang="zh-CN" altLang="en-US"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37E45BD-2276-E24E-B07E-F24EFA87EFBB}"/>
                  </a:ext>
                </a:extLst>
              </p:cNvPr>
              <p:cNvSpPr txBox="1"/>
              <p:nvPr/>
            </p:nvSpPr>
            <p:spPr>
              <a:xfrm>
                <a:off x="427383" y="1590261"/>
                <a:ext cx="6092687" cy="3992247"/>
              </a:xfrm>
              <a:prstGeom prst="rect">
                <a:avLst/>
              </a:prstGeom>
              <a:noFill/>
            </p:spPr>
            <p:txBody>
              <a:bodyPr wrap="square" rtlCol="0">
                <a:spAutoFit/>
              </a:bodyPr>
              <a:lstStyle/>
              <a:p>
                <a:pPr marL="285750" indent="-285750" algn="l">
                  <a:buFont typeface="Wingdings" pitchFamily="2" charset="2"/>
                  <a:buChar char="Ø"/>
                </a:pPr>
                <a:r>
                  <a:rPr kumimoji="1" lang="en-US" altLang="zh-CN" dirty="0">
                    <a:latin typeface="Palatino Linotype" panose="02040502050505030304" pitchFamily="18" charset="0"/>
                  </a:rPr>
                  <a:t>Density matrix renormalization group (DMRG)</a:t>
                </a:r>
              </a:p>
              <a:p>
                <a:r>
                  <a:rPr kumimoji="1" lang="en-US" altLang="zh-CN" dirty="0">
                    <a:latin typeface="Palatino Linotype" panose="02040502050505030304" pitchFamily="18" charset="0"/>
                  </a:rPr>
                  <a:t>  </a:t>
                </a:r>
                <a:r>
                  <a:rPr kumimoji="1" lang="en-US" altLang="zh-CN" dirty="0">
                    <a:solidFill>
                      <a:srgbClr val="00B050"/>
                    </a:solidFill>
                    <a:latin typeface="Palatino Linotype" panose="02040502050505030304" pitchFamily="18" charset="0"/>
                  </a:rPr>
                  <a:t>     </a:t>
                </a:r>
                <a:r>
                  <a:rPr kumimoji="1" lang="en-US" altLang="zh-CN" i="1" dirty="0">
                    <a:solidFill>
                      <a:srgbClr val="00B050"/>
                    </a:solidFill>
                    <a:latin typeface="Palatino Linotype" panose="02040502050505030304" pitchFamily="18" charset="0"/>
                  </a:rPr>
                  <a:t>[S. R. White, PRL 1992]</a:t>
                </a:r>
              </a:p>
              <a:p>
                <a:pPr marL="285750" indent="-285750">
                  <a:buFont typeface="Wingdings" pitchFamily="2" charset="2"/>
                  <a:buChar char="Ø"/>
                </a:pPr>
                <a:r>
                  <a:rPr kumimoji="1" lang="en-US" altLang="zh-CN" dirty="0">
                    <a:latin typeface="Palatino Linotype" panose="02040502050505030304" pitchFamily="18" charset="0"/>
                  </a:rPr>
                  <a:t>Phonon </a:t>
                </a:r>
                <a:r>
                  <a:rPr kumimoji="1" lang="en-US" altLang="zh-CN" dirty="0">
                    <a:latin typeface="Palatino" pitchFamily="2" charset="0"/>
                    <a:ea typeface="Palatino" pitchFamily="2" charset="0"/>
                  </a:rPr>
                  <a:t>pseudo-sites are introduced to reduce calculation costs.</a:t>
                </a:r>
                <a:endParaRPr kumimoji="1" lang="en-US" altLang="zh-CN" dirty="0">
                  <a:latin typeface="Palatino Linotype" panose="02040502050505030304" pitchFamily="18" charset="0"/>
                  <a:ea typeface="Palatino" pitchFamily="2" charset="0"/>
                </a:endParaRPr>
              </a:p>
              <a:p>
                <a:r>
                  <a:rPr kumimoji="1" lang="en-US" altLang="zh-CN" dirty="0">
                    <a:solidFill>
                      <a:srgbClr val="00B050"/>
                    </a:solidFill>
                    <a:latin typeface="Palatino" pitchFamily="2" charset="0"/>
                    <a:ea typeface="Palatino" pitchFamily="2" charset="0"/>
                  </a:rPr>
                  <a:t>       </a:t>
                </a:r>
                <a:r>
                  <a:rPr kumimoji="1" lang="en-US" altLang="zh-CN" i="1" dirty="0">
                    <a:solidFill>
                      <a:srgbClr val="00B050"/>
                    </a:solidFill>
                    <a:latin typeface="Palatino" pitchFamily="2" charset="0"/>
                    <a:ea typeface="Palatino" pitchFamily="2" charset="0"/>
                  </a:rPr>
                  <a:t>[Eric </a:t>
                </a:r>
                <a:r>
                  <a:rPr kumimoji="1" lang="en-US" altLang="zh-CN" i="1" dirty="0" err="1">
                    <a:solidFill>
                      <a:srgbClr val="00B050"/>
                    </a:solidFill>
                    <a:latin typeface="Palatino" pitchFamily="2" charset="0"/>
                    <a:ea typeface="Palatino" pitchFamily="2" charset="0"/>
                  </a:rPr>
                  <a:t>Jeckelmann</a:t>
                </a:r>
                <a:r>
                  <a:rPr kumimoji="1" lang="en-US" altLang="zh-CN" i="1" dirty="0">
                    <a:solidFill>
                      <a:srgbClr val="00B050"/>
                    </a:solidFill>
                    <a:latin typeface="Palatino" pitchFamily="2" charset="0"/>
                    <a:ea typeface="Palatino" pitchFamily="2" charset="0"/>
                  </a:rPr>
                  <a:t> and S. R. White, PRB 1998]</a:t>
                </a:r>
              </a:p>
              <a:p>
                <a:pPr marL="285750" indent="-285750">
                  <a:buFont typeface="Wingdings" pitchFamily="2" charset="2"/>
                  <a:buChar char="Ø"/>
                </a:pPr>
                <a:r>
                  <a:rPr kumimoji="1" lang="en-US" altLang="zh-CN" dirty="0">
                    <a:latin typeface="Palatino" pitchFamily="2" charset="0"/>
                    <a:ea typeface="Palatino" pitchFamily="2" charset="0"/>
                  </a:rPr>
                  <a:t>Perturbations as in single site algorithms are introduced since hopping and interactions are actually very long range in DMRG.</a:t>
                </a:r>
              </a:p>
              <a:p>
                <a:r>
                  <a:rPr kumimoji="1" lang="en-US" altLang="zh-CN" i="1" dirty="0">
                    <a:latin typeface="Palatino" pitchFamily="2" charset="0"/>
                    <a:ea typeface="Palatino" pitchFamily="2" charset="0"/>
                  </a:rPr>
                  <a:t>       </a:t>
                </a:r>
                <a:r>
                  <a:rPr kumimoji="1" lang="en-US" altLang="zh-CN" i="1" dirty="0">
                    <a:solidFill>
                      <a:srgbClr val="00B050"/>
                    </a:solidFill>
                    <a:latin typeface="Palatino" pitchFamily="2" charset="0"/>
                    <a:ea typeface="Palatino" pitchFamily="2" charset="0"/>
                  </a:rPr>
                  <a:t>[S. R. </a:t>
                </a:r>
                <a:r>
                  <a:rPr kumimoji="1" lang="en-US" altLang="zh-CN" i="1" dirty="0">
                    <a:solidFill>
                      <a:srgbClr val="00B050"/>
                    </a:solidFill>
                    <a:latin typeface="Palatino Linotype" panose="02040502050505030304" pitchFamily="18" charset="0"/>
                  </a:rPr>
                  <a:t>White, PRB 2005]</a:t>
                </a:r>
              </a:p>
              <a:p>
                <a:pPr marL="285750" indent="-285750">
                  <a:buFont typeface="Wingdings" pitchFamily="2" charset="2"/>
                  <a:buChar char="Ø"/>
                </a:pPr>
                <a:r>
                  <a:rPr kumimoji="1" lang="en-US" altLang="zh-CN" dirty="0">
                    <a:latin typeface="Palatino Linotype" panose="02040502050505030304" pitchFamily="18" charset="0"/>
                  </a:rPr>
                  <a:t>We still adopt two site update to gain the precisions.</a:t>
                </a:r>
              </a:p>
              <a:p>
                <a:pPr marL="285750" indent="-285750">
                  <a:buFont typeface="Wingdings" pitchFamily="2" charset="2"/>
                  <a:buChar char="Ø"/>
                </a:pPr>
                <a:endParaRPr kumimoji="1" lang="en-US" altLang="zh-CN" dirty="0">
                  <a:latin typeface="Palatino Linotype" panose="02040502050505030304" pitchFamily="18" charset="0"/>
                </a:endParaRPr>
              </a:p>
              <a:p>
                <a:pPr marL="285750" indent="-285750">
                  <a:buFont typeface="Wingdings" pitchFamily="2" charset="2"/>
                  <a:buChar char="Ø"/>
                </a:pPr>
                <a:r>
                  <a:rPr kumimoji="1" lang="en-US" altLang="zh-CN" dirty="0">
                    <a:latin typeface="Palatino Linotype" panose="02040502050505030304" pitchFamily="18" charset="0"/>
                  </a:rPr>
                  <a:t>Most of the results come from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𝑦</m:t>
                        </m:r>
                      </m:sub>
                    </m:sSub>
                    <m:r>
                      <a:rPr kumimoji="1" lang="en-US" altLang="zh-CN" b="0" i="1" smtClean="0">
                        <a:latin typeface="Cambria Math" panose="02040503050406030204" pitchFamily="18" charset="0"/>
                      </a:rPr>
                      <m:t>=4</m:t>
                    </m:r>
                  </m:oMath>
                </a14:m>
                <a:r>
                  <a:rPr kumimoji="1" lang="en-US" altLang="zh-CN" dirty="0">
                    <a:latin typeface="Palatino Linotype" panose="02040502050505030304" pitchFamily="18" charset="0"/>
                  </a:rPr>
                  <a:t> and bond dimensions are taken up to </a:t>
                </a:r>
                <a14:m>
                  <m:oMath xmlns:m="http://schemas.openxmlformats.org/officeDocument/2006/math">
                    <m:r>
                      <a:rPr kumimoji="1" lang="en-US" altLang="zh-CN" b="0" i="1" smtClean="0">
                        <a:latin typeface="Cambria Math" panose="02040503050406030204" pitchFamily="18" charset="0"/>
                      </a:rPr>
                      <m:t>𝐷</m:t>
                    </m:r>
                    <m:r>
                      <a:rPr kumimoji="1" lang="en-US" altLang="zh-CN" b="0" i="1" smtClean="0">
                        <a:latin typeface="Cambria Math" panose="02040503050406030204" pitchFamily="18" charset="0"/>
                      </a:rPr>
                      <m:t>=18000</m:t>
                    </m:r>
                  </m:oMath>
                </a14:m>
                <a:r>
                  <a:rPr kumimoji="1" lang="en-US" altLang="zh-CN" dirty="0">
                    <a:latin typeface="Palatino Linotype" panose="02040502050505030304" pitchFamily="18" charset="0"/>
                  </a:rPr>
                  <a:t>, with truncation error magnitudes about 1e-6. </a:t>
                </a:r>
              </a:p>
            </p:txBody>
          </p:sp>
        </mc:Choice>
        <mc:Fallback>
          <p:sp>
            <p:nvSpPr>
              <p:cNvPr id="4" name="文本框 3">
                <a:extLst>
                  <a:ext uri="{FF2B5EF4-FFF2-40B4-BE49-F238E27FC236}">
                    <a16:creationId xmlns:a16="http://schemas.microsoft.com/office/drawing/2014/main" id="{437E45BD-2276-E24E-B07E-F24EFA87EFBB}"/>
                  </a:ext>
                </a:extLst>
              </p:cNvPr>
              <p:cNvSpPr txBox="1">
                <a:spLocks noRot="1" noChangeAspect="1" noMove="1" noResize="1" noEditPoints="1" noAdjustHandles="1" noChangeArrowheads="1" noChangeShapeType="1" noTextEdit="1"/>
              </p:cNvSpPr>
              <p:nvPr/>
            </p:nvSpPr>
            <p:spPr>
              <a:xfrm>
                <a:off x="427383" y="1590261"/>
                <a:ext cx="6092687" cy="3992247"/>
              </a:xfrm>
              <a:prstGeom prst="rect">
                <a:avLst/>
              </a:prstGeom>
              <a:blipFill>
                <a:blip r:embed="rId3"/>
                <a:stretch>
                  <a:fillRect l="-624" t="-952" r="-1247" b="-1587"/>
                </a:stretch>
              </a:blipFill>
            </p:spPr>
            <p:txBody>
              <a:bodyPr/>
              <a:lstStyle/>
              <a:p>
                <a:r>
                  <a:rPr lang="en-CN">
                    <a:noFill/>
                  </a:rPr>
                  <a:t> </a:t>
                </a:r>
              </a:p>
            </p:txBody>
          </p:sp>
        </mc:Fallback>
      </mc:AlternateContent>
      <p:grpSp>
        <p:nvGrpSpPr>
          <p:cNvPr id="18" name="组合 17">
            <a:extLst>
              <a:ext uri="{FF2B5EF4-FFF2-40B4-BE49-F238E27FC236}">
                <a16:creationId xmlns:a16="http://schemas.microsoft.com/office/drawing/2014/main" id="{CEC0692D-34B9-CB4D-85E0-2D659F0B37FC}"/>
              </a:ext>
            </a:extLst>
          </p:cNvPr>
          <p:cNvGrpSpPr/>
          <p:nvPr/>
        </p:nvGrpSpPr>
        <p:grpSpPr>
          <a:xfrm>
            <a:off x="7317707" y="1113183"/>
            <a:ext cx="3703899" cy="3950201"/>
            <a:chOff x="7367403" y="1212574"/>
            <a:chExt cx="3703899" cy="3950201"/>
          </a:xfrm>
        </p:grpSpPr>
        <p:pic>
          <p:nvPicPr>
            <p:cNvPr id="17" name="图片 16">
              <a:extLst>
                <a:ext uri="{FF2B5EF4-FFF2-40B4-BE49-F238E27FC236}">
                  <a16:creationId xmlns:a16="http://schemas.microsoft.com/office/drawing/2014/main" id="{2AE6359D-B928-A841-8F68-E222710A3569}"/>
                </a:ext>
              </a:extLst>
            </p:cNvPr>
            <p:cNvPicPr>
              <a:picLocks noChangeAspect="1"/>
            </p:cNvPicPr>
            <p:nvPr/>
          </p:nvPicPr>
          <p:blipFill rotWithShape="1">
            <a:blip r:embed="rId4"/>
            <a:srcRect l="14111" t="6375" r="2943" b="33517"/>
            <a:stretch/>
          </p:blipFill>
          <p:spPr>
            <a:xfrm>
              <a:off x="7367403" y="1212574"/>
              <a:ext cx="3703899" cy="3524198"/>
            </a:xfrm>
            <a:prstGeom prst="rect">
              <a:avLst/>
            </a:prstGeom>
          </p:spPr>
        </p:pic>
        <p:cxnSp>
          <p:nvCxnSpPr>
            <p:cNvPr id="6" name="直线箭头连接符 5">
              <a:extLst>
                <a:ext uri="{FF2B5EF4-FFF2-40B4-BE49-F238E27FC236}">
                  <a16:creationId xmlns:a16="http://schemas.microsoft.com/office/drawing/2014/main" id="{DBACC833-D317-624D-B170-0000A0FDB4ED}"/>
                </a:ext>
              </a:extLst>
            </p:cNvPr>
            <p:cNvCxnSpPr>
              <a:cxnSpLocks/>
            </p:cNvCxnSpPr>
            <p:nvPr/>
          </p:nvCxnSpPr>
          <p:spPr>
            <a:xfrm>
              <a:off x="7530453" y="1346475"/>
              <a:ext cx="0" cy="3672715"/>
            </a:xfrm>
            <a:prstGeom prst="straightConnector1">
              <a:avLst/>
            </a:prstGeom>
            <a:ln w="38100">
              <a:solidFill>
                <a:srgbClr val="C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a:extLst>
                <a:ext uri="{FF2B5EF4-FFF2-40B4-BE49-F238E27FC236}">
                  <a16:creationId xmlns:a16="http://schemas.microsoft.com/office/drawing/2014/main" id="{D47841B0-9330-6E47-8C01-C0D20DC9ABD1}"/>
                </a:ext>
              </a:extLst>
            </p:cNvPr>
            <p:cNvCxnSpPr>
              <a:cxnSpLocks/>
            </p:cNvCxnSpPr>
            <p:nvPr/>
          </p:nvCxnSpPr>
          <p:spPr>
            <a:xfrm flipV="1">
              <a:off x="7652896" y="1490060"/>
              <a:ext cx="370294" cy="3385546"/>
            </a:xfrm>
            <a:prstGeom prst="straightConnector1">
              <a:avLst/>
            </a:prstGeom>
            <a:ln w="38100">
              <a:solidFill>
                <a:srgbClr val="C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7CF7410D-5FA4-4346-AEB3-BB491558F315}"/>
                </a:ext>
              </a:extLst>
            </p:cNvPr>
            <p:cNvCxnSpPr>
              <a:cxnSpLocks/>
            </p:cNvCxnSpPr>
            <p:nvPr/>
          </p:nvCxnSpPr>
          <p:spPr>
            <a:xfrm flipV="1">
              <a:off x="8023190" y="1512731"/>
              <a:ext cx="340336" cy="8816"/>
            </a:xfrm>
            <a:prstGeom prst="straightConnector1">
              <a:avLst/>
            </a:prstGeom>
            <a:ln w="38100">
              <a:solidFill>
                <a:srgbClr val="C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AAD5809A-FDD2-6A42-821C-59FC71E8A05D}"/>
                </a:ext>
              </a:extLst>
            </p:cNvPr>
            <p:cNvCxnSpPr>
              <a:cxnSpLocks/>
            </p:cNvCxnSpPr>
            <p:nvPr/>
          </p:nvCxnSpPr>
          <p:spPr>
            <a:xfrm flipH="1">
              <a:off x="8145632" y="1633643"/>
              <a:ext cx="164725" cy="559219"/>
            </a:xfrm>
            <a:prstGeom prst="straightConnector1">
              <a:avLst/>
            </a:prstGeom>
            <a:ln w="38100">
              <a:solidFill>
                <a:srgbClr val="C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15E2F7F8-D301-174B-897B-A537B75EC90A}"/>
                </a:ext>
              </a:extLst>
            </p:cNvPr>
            <p:cNvCxnSpPr>
              <a:cxnSpLocks/>
            </p:cNvCxnSpPr>
            <p:nvPr/>
          </p:nvCxnSpPr>
          <p:spPr>
            <a:xfrm flipV="1">
              <a:off x="8057826" y="2374494"/>
              <a:ext cx="340336" cy="8816"/>
            </a:xfrm>
            <a:prstGeom prst="straightConnector1">
              <a:avLst/>
            </a:prstGeom>
            <a:ln w="38100">
              <a:solidFill>
                <a:srgbClr val="C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DB6DDCFB-1591-9C4E-934E-680CAFD14AE6}"/>
                </a:ext>
              </a:extLst>
            </p:cNvPr>
            <p:cNvCxnSpPr>
              <a:cxnSpLocks/>
            </p:cNvCxnSpPr>
            <p:nvPr/>
          </p:nvCxnSpPr>
          <p:spPr>
            <a:xfrm flipH="1">
              <a:off x="8145632" y="2542403"/>
              <a:ext cx="164725" cy="559219"/>
            </a:xfrm>
            <a:prstGeom prst="straightConnector1">
              <a:avLst/>
            </a:prstGeom>
            <a:ln w="38100">
              <a:solidFill>
                <a:srgbClr val="C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E384E80-C5C2-A64B-948F-54D30D916E71}"/>
                </a:ext>
              </a:extLst>
            </p:cNvPr>
            <p:cNvCxnSpPr>
              <a:cxnSpLocks/>
            </p:cNvCxnSpPr>
            <p:nvPr/>
          </p:nvCxnSpPr>
          <p:spPr>
            <a:xfrm flipV="1">
              <a:off x="8062504" y="3358062"/>
              <a:ext cx="340336" cy="8816"/>
            </a:xfrm>
            <a:prstGeom prst="straightConnector1">
              <a:avLst/>
            </a:prstGeom>
            <a:ln w="38100">
              <a:solidFill>
                <a:srgbClr val="C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C0FAEEA7-F245-AE41-9D98-1110495777C6}"/>
                </a:ext>
              </a:extLst>
            </p:cNvPr>
            <p:cNvCxnSpPr>
              <a:cxnSpLocks/>
            </p:cNvCxnSpPr>
            <p:nvPr/>
          </p:nvCxnSpPr>
          <p:spPr>
            <a:xfrm flipH="1">
              <a:off x="8110995" y="3517155"/>
              <a:ext cx="164725" cy="559219"/>
            </a:xfrm>
            <a:prstGeom prst="straightConnector1">
              <a:avLst/>
            </a:prstGeom>
            <a:ln w="38100">
              <a:solidFill>
                <a:srgbClr val="C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80AFCD7-8EAA-824E-8F0D-D1087CB62DBF}"/>
                </a:ext>
              </a:extLst>
            </p:cNvPr>
            <p:cNvCxnSpPr>
              <a:cxnSpLocks/>
            </p:cNvCxnSpPr>
            <p:nvPr/>
          </p:nvCxnSpPr>
          <p:spPr>
            <a:xfrm flipV="1">
              <a:off x="8057826" y="4337222"/>
              <a:ext cx="340336" cy="8816"/>
            </a:xfrm>
            <a:prstGeom prst="straightConnector1">
              <a:avLst/>
            </a:prstGeom>
            <a:ln w="38100">
              <a:solidFill>
                <a:srgbClr val="C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A91DB8CE-C90C-F540-B8BD-5D896FF1E470}"/>
                </a:ext>
              </a:extLst>
            </p:cNvPr>
            <p:cNvCxnSpPr>
              <a:cxnSpLocks/>
            </p:cNvCxnSpPr>
            <p:nvPr/>
          </p:nvCxnSpPr>
          <p:spPr>
            <a:xfrm flipV="1">
              <a:off x="8363525" y="1490061"/>
              <a:ext cx="316615" cy="2629280"/>
            </a:xfrm>
            <a:prstGeom prst="straightConnector1">
              <a:avLst/>
            </a:prstGeom>
            <a:ln w="38100">
              <a:solidFill>
                <a:srgbClr val="C0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C8BDD9A5-5638-1144-B9BF-83EEE8B93B16}"/>
                </a:ext>
              </a:extLst>
            </p:cNvPr>
            <p:cNvCxnSpPr>
              <a:cxnSpLocks/>
            </p:cNvCxnSpPr>
            <p:nvPr/>
          </p:nvCxnSpPr>
          <p:spPr>
            <a:xfrm>
              <a:off x="8861749" y="1490060"/>
              <a:ext cx="0" cy="3672715"/>
            </a:xfrm>
            <a:prstGeom prst="straightConnector1">
              <a:avLst/>
            </a:prstGeom>
            <a:ln w="38100">
              <a:solidFill>
                <a:srgbClr val="C00000"/>
              </a:solidFill>
              <a:prstDash val="dashDot"/>
              <a:tailEnd type="triangle"/>
            </a:ln>
          </p:spPr>
          <p:style>
            <a:lnRef idx="1">
              <a:schemeClr val="accent1"/>
            </a:lnRef>
            <a:fillRef idx="0">
              <a:schemeClr val="accent1"/>
            </a:fillRef>
            <a:effectRef idx="0">
              <a:schemeClr val="accent1"/>
            </a:effectRef>
            <a:fontRef idx="minor">
              <a:schemeClr val="tx1"/>
            </a:fontRef>
          </p:style>
        </p:cxnSp>
      </p:grpSp>
      <p:pic>
        <p:nvPicPr>
          <p:cNvPr id="19" name="图片 18">
            <a:extLst>
              <a:ext uri="{FF2B5EF4-FFF2-40B4-BE49-F238E27FC236}">
                <a16:creationId xmlns:a16="http://schemas.microsoft.com/office/drawing/2014/main" id="{35CED93F-736B-5F45-A868-B73842C14F31}"/>
              </a:ext>
            </a:extLst>
          </p:cNvPr>
          <p:cNvPicPr>
            <a:picLocks noChangeAspect="1"/>
          </p:cNvPicPr>
          <p:nvPr/>
        </p:nvPicPr>
        <p:blipFill rotWithShape="1">
          <a:blip r:embed="rId5"/>
          <a:srcRect l="34667" t="71578" r="38445" b="19905"/>
          <a:stretch/>
        </p:blipFill>
        <p:spPr>
          <a:xfrm>
            <a:off x="9644218" y="5213661"/>
            <a:ext cx="1404396" cy="584194"/>
          </a:xfrm>
          <a:prstGeom prst="rect">
            <a:avLst/>
          </a:prstGeom>
        </p:spPr>
      </p:pic>
      <p:sp>
        <p:nvSpPr>
          <p:cNvPr id="20" name="文本框 19">
            <a:extLst>
              <a:ext uri="{FF2B5EF4-FFF2-40B4-BE49-F238E27FC236}">
                <a16:creationId xmlns:a16="http://schemas.microsoft.com/office/drawing/2014/main" id="{0C038F62-9B91-5A49-9D68-9ECB53C667F0}"/>
              </a:ext>
            </a:extLst>
          </p:cNvPr>
          <p:cNvSpPr txBox="1"/>
          <p:nvPr/>
        </p:nvSpPr>
        <p:spPr>
          <a:xfrm>
            <a:off x="7317707" y="5360815"/>
            <a:ext cx="2243542" cy="369332"/>
          </a:xfrm>
          <a:prstGeom prst="rect">
            <a:avLst/>
          </a:prstGeom>
          <a:noFill/>
        </p:spPr>
        <p:txBody>
          <a:bodyPr wrap="square" rtlCol="0">
            <a:spAutoFit/>
          </a:bodyPr>
          <a:lstStyle/>
          <a:p>
            <a:r>
              <a:rPr kumimoji="1" lang="en-US" altLang="zh-CN" dirty="0">
                <a:latin typeface="Palatino" pitchFamily="2" charset="0"/>
                <a:ea typeface="Palatino" pitchFamily="2" charset="0"/>
              </a:rPr>
              <a:t>Phonon pseudo-site</a:t>
            </a:r>
            <a:endParaRPr kumimoji="1" lang="zh-CN" altLang="en-US" dirty="0">
              <a:latin typeface="Palatino" pitchFamily="2" charset="0"/>
              <a:ea typeface="Palatino" pitchFamily="2" charset="0"/>
            </a:endParaRPr>
          </a:p>
        </p:txBody>
      </p:sp>
      <p:sp>
        <p:nvSpPr>
          <p:cNvPr id="21" name="灯片编号占位符 20">
            <a:extLst>
              <a:ext uri="{FF2B5EF4-FFF2-40B4-BE49-F238E27FC236}">
                <a16:creationId xmlns:a16="http://schemas.microsoft.com/office/drawing/2014/main" id="{0E826CF4-A320-024D-8404-153B2D768125}"/>
              </a:ext>
            </a:extLst>
          </p:cNvPr>
          <p:cNvSpPr>
            <a:spLocks noGrp="1"/>
          </p:cNvSpPr>
          <p:nvPr>
            <p:ph type="sldNum" sz="quarter" idx="12"/>
          </p:nvPr>
        </p:nvSpPr>
        <p:spPr/>
        <p:txBody>
          <a:bodyPr/>
          <a:lstStyle/>
          <a:p>
            <a:fld id="{CC880E0B-C886-FD44-97BB-D6802AD8013E}" type="slidenum">
              <a:rPr kumimoji="1" lang="zh-CN" altLang="en-US" smtClean="0"/>
              <a:t>7</a:t>
            </a:fld>
            <a:endParaRPr kumimoji="1" lang="zh-CN" altLang="en-US"/>
          </a:p>
        </p:txBody>
      </p:sp>
    </p:spTree>
    <p:extLst>
      <p:ext uri="{BB962C8B-B14F-4D97-AF65-F5344CB8AC3E}">
        <p14:creationId xmlns:p14="http://schemas.microsoft.com/office/powerpoint/2010/main" val="2337539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4904-FCBA-FB09-3FD7-8EF93E78A702}"/>
              </a:ext>
            </a:extLst>
          </p:cNvPr>
          <p:cNvSpPr>
            <a:spLocks noGrp="1"/>
          </p:cNvSpPr>
          <p:nvPr>
            <p:ph type="title"/>
          </p:nvPr>
        </p:nvSpPr>
        <p:spPr/>
        <p:txBody>
          <a:bodyPr/>
          <a:lstStyle/>
          <a:p>
            <a:r>
              <a:rPr lang="en-CN" dirty="0"/>
              <a:t>Results: Phase Diagram</a:t>
            </a:r>
          </a:p>
        </p:txBody>
      </p:sp>
      <p:sp>
        <p:nvSpPr>
          <p:cNvPr id="4" name="Slide Number Placeholder 3">
            <a:extLst>
              <a:ext uri="{FF2B5EF4-FFF2-40B4-BE49-F238E27FC236}">
                <a16:creationId xmlns:a16="http://schemas.microsoft.com/office/drawing/2014/main" id="{0F78E7EC-4934-E965-CB23-D57414A7A6B1}"/>
              </a:ext>
            </a:extLst>
          </p:cNvPr>
          <p:cNvSpPr>
            <a:spLocks noGrp="1"/>
          </p:cNvSpPr>
          <p:nvPr>
            <p:ph type="sldNum" sz="quarter" idx="12"/>
          </p:nvPr>
        </p:nvSpPr>
        <p:spPr/>
        <p:txBody>
          <a:bodyPr/>
          <a:lstStyle/>
          <a:p>
            <a:fld id="{CC880E0B-C886-FD44-97BB-D6802AD8013E}" type="slidenum">
              <a:rPr kumimoji="1" lang="zh-CN" altLang="en-US" smtClean="0"/>
              <a:t>8</a:t>
            </a:fld>
            <a:endParaRPr kumimoji="1" lang="zh-CN" altLang="en-US"/>
          </a:p>
        </p:txBody>
      </p:sp>
      <p:pic>
        <p:nvPicPr>
          <p:cNvPr id="6" name="Picture 5">
            <a:extLst>
              <a:ext uri="{FF2B5EF4-FFF2-40B4-BE49-F238E27FC236}">
                <a16:creationId xmlns:a16="http://schemas.microsoft.com/office/drawing/2014/main" id="{C5555925-9881-C59A-8867-C356270CC9C6}"/>
              </a:ext>
            </a:extLst>
          </p:cNvPr>
          <p:cNvPicPr>
            <a:picLocks noChangeAspect="1"/>
          </p:cNvPicPr>
          <p:nvPr/>
        </p:nvPicPr>
        <p:blipFill>
          <a:blip r:embed="rId2"/>
          <a:stretch>
            <a:fillRect/>
          </a:stretch>
        </p:blipFill>
        <p:spPr>
          <a:xfrm>
            <a:off x="480628" y="1815286"/>
            <a:ext cx="6392371" cy="3650545"/>
          </a:xfrm>
          <a:prstGeom prst="rect">
            <a:avLst/>
          </a:prstGeom>
        </p:spPr>
      </p:pic>
      <mc:AlternateContent xmlns:mc="http://schemas.openxmlformats.org/markup-compatibility/2006">
        <mc:Choice xmlns:a14="http://schemas.microsoft.com/office/drawing/2010/main" Requires="a14">
          <p:sp>
            <p:nvSpPr>
              <p:cNvPr id="7" name="文本框 1">
                <a:extLst>
                  <a:ext uri="{FF2B5EF4-FFF2-40B4-BE49-F238E27FC236}">
                    <a16:creationId xmlns:a16="http://schemas.microsoft.com/office/drawing/2014/main" id="{FB401380-C734-8515-2D70-CB190CAA76E4}"/>
                  </a:ext>
                </a:extLst>
              </p:cNvPr>
              <p:cNvSpPr txBox="1"/>
              <p:nvPr/>
            </p:nvSpPr>
            <p:spPr>
              <a:xfrm>
                <a:off x="7400401" y="2673769"/>
                <a:ext cx="4181999" cy="1754326"/>
              </a:xfrm>
              <a:prstGeom prst="rect">
                <a:avLst/>
              </a:prstGeom>
              <a:noFill/>
              <a:ln w="28575">
                <a:solidFill>
                  <a:schemeClr val="tx1"/>
                </a:solidFill>
              </a:ln>
            </p:spPr>
            <p:txBody>
              <a:bodyPr wrap="square" rtlCol="0">
                <a:spAutoFit/>
              </a:bodyPr>
              <a:lstStyle/>
              <a:p>
                <a:r>
                  <a:rPr kumimoji="1" lang="en-US" altLang="zh-CN" dirty="0">
                    <a:solidFill>
                      <a:srgbClr val="0070C0"/>
                    </a:solidFill>
                    <a:latin typeface="Palatino Linotype" panose="02040502050505030304" pitchFamily="18" charset="0"/>
                  </a:rPr>
                  <a:t>In the numeric calculations, we fix the phonon frequency  </a:t>
                </a:r>
                <a14:m>
                  <m:oMath xmlns:m="http://schemas.openxmlformats.org/officeDocument/2006/math">
                    <m:r>
                      <a:rPr kumimoji="1" lang="en-US" altLang="zh-CN" b="0" i="1" smtClean="0">
                        <a:solidFill>
                          <a:srgbClr val="0070C0"/>
                        </a:solidFill>
                        <a:latin typeface="Cambria Math" panose="02040503050406030204" pitchFamily="18" charset="0"/>
                      </a:rPr>
                      <m:t>𝜔</m:t>
                    </m:r>
                    <m:r>
                      <a:rPr kumimoji="1" lang="en-US" altLang="zh-CN" b="0" i="1" smtClean="0">
                        <a:solidFill>
                          <a:srgbClr val="0070C0"/>
                        </a:solidFill>
                        <a:latin typeface="Cambria Math" panose="02040503050406030204" pitchFamily="18" charset="0"/>
                      </a:rPr>
                      <m:t>=5</m:t>
                    </m:r>
                  </m:oMath>
                </a14:m>
                <a:r>
                  <a:rPr kumimoji="1" lang="en-US" altLang="zh-CN" dirty="0">
                    <a:solidFill>
                      <a:srgbClr val="0070C0"/>
                    </a:solidFill>
                    <a:latin typeface="Palatino Linotype" panose="02040502050505030304" pitchFamily="18" charset="0"/>
                  </a:rPr>
                  <a:t>, and doping level concentration </a:t>
                </a:r>
                <a14:m>
                  <m:oMath xmlns:m="http://schemas.openxmlformats.org/officeDocument/2006/math">
                    <m:r>
                      <a:rPr kumimoji="1" lang="en-US" altLang="zh-CN" b="0" i="1" smtClean="0">
                        <a:solidFill>
                          <a:srgbClr val="0070C0"/>
                        </a:solidFill>
                        <a:latin typeface="Cambria Math" panose="02040503050406030204" pitchFamily="18" charset="0"/>
                      </a:rPr>
                      <m:t>𝛿</m:t>
                    </m:r>
                    <m:r>
                      <a:rPr kumimoji="1" lang="en-US" altLang="zh-CN" b="0" i="1" smtClean="0">
                        <a:solidFill>
                          <a:srgbClr val="0070C0"/>
                        </a:solidFill>
                        <a:latin typeface="Cambria Math" panose="02040503050406030204" pitchFamily="18" charset="0"/>
                      </a:rPr>
                      <m:t>=0.125</m:t>
                    </m:r>
                  </m:oMath>
                </a14:m>
                <a:r>
                  <a:rPr kumimoji="1" lang="en-US" altLang="zh-CN" dirty="0">
                    <a:solidFill>
                      <a:srgbClr val="0070C0"/>
                    </a:solidFill>
                    <a:latin typeface="Palatino Linotype" panose="02040502050505030304" pitchFamily="18" charset="0"/>
                  </a:rPr>
                  <a:t>. We believe the results obtained in the present work apply more generally. </a:t>
                </a:r>
              </a:p>
              <a:p>
                <a:endParaRPr kumimoji="1" lang="zh-CN" altLang="en-US" dirty="0">
                  <a:solidFill>
                    <a:srgbClr val="0070C0"/>
                  </a:solidFill>
                  <a:latin typeface="Palatino Linotype" panose="02040502050505030304" pitchFamily="18" charset="0"/>
                </a:endParaRPr>
              </a:p>
            </p:txBody>
          </p:sp>
        </mc:Choice>
        <mc:Fallback>
          <p:sp>
            <p:nvSpPr>
              <p:cNvPr id="7" name="文本框 1">
                <a:extLst>
                  <a:ext uri="{FF2B5EF4-FFF2-40B4-BE49-F238E27FC236}">
                    <a16:creationId xmlns:a16="http://schemas.microsoft.com/office/drawing/2014/main" id="{FB401380-C734-8515-2D70-CB190CAA76E4}"/>
                  </a:ext>
                </a:extLst>
              </p:cNvPr>
              <p:cNvSpPr txBox="1">
                <a:spLocks noRot="1" noChangeAspect="1" noMove="1" noResize="1" noEditPoints="1" noAdjustHandles="1" noChangeArrowheads="1" noChangeShapeType="1" noTextEdit="1"/>
              </p:cNvSpPr>
              <p:nvPr/>
            </p:nvSpPr>
            <p:spPr>
              <a:xfrm>
                <a:off x="7400401" y="2673769"/>
                <a:ext cx="4181999" cy="1754326"/>
              </a:xfrm>
              <a:prstGeom prst="rect">
                <a:avLst/>
              </a:prstGeom>
              <a:blipFill>
                <a:blip r:embed="rId3"/>
                <a:stretch>
                  <a:fillRect l="-901" t="-709"/>
                </a:stretch>
              </a:blipFill>
              <a:ln w="28575">
                <a:solidFill>
                  <a:schemeClr val="tx1"/>
                </a:solidFill>
              </a:ln>
            </p:spPr>
            <p:txBody>
              <a:bodyPr/>
              <a:lstStyle/>
              <a:p>
                <a:r>
                  <a:rPr lang="en-CN">
                    <a:noFill/>
                  </a:rPr>
                  <a:t> </a:t>
                </a:r>
              </a:p>
            </p:txBody>
          </p:sp>
        </mc:Fallback>
      </mc:AlternateContent>
    </p:spTree>
    <p:extLst>
      <p:ext uri="{BB962C8B-B14F-4D97-AF65-F5344CB8AC3E}">
        <p14:creationId xmlns:p14="http://schemas.microsoft.com/office/powerpoint/2010/main" val="30080349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a:latin typeface="Palatino Linotype" panose="02040502050505030304" pitchFamily="18" charset="0"/>
          </a:defRPr>
        </a:defPPr>
      </a:lstStyle>
    </a:txDef>
  </a:objectDefaults>
  <a:extraClrSchemeLst/>
  <a:extLst>
    <a:ext uri="{05A4C25C-085E-4340-85A3-A5531E510DB2}">
      <thm15:themeFamily xmlns:thm15="http://schemas.microsoft.com/office/thememl/2012/main" name="演示文稿1" id="{6F6E02EC-CF9D-7341-8749-3CDECDFFFEBF}" vid="{7A578577-2BE9-674B-9AD0-F7A360242EB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8160</TotalTime>
  <Words>2187</Words>
  <Application>Microsoft Macintosh PowerPoint</Application>
  <PresentationFormat>Widescreen</PresentationFormat>
  <Paragraphs>210</Paragraphs>
  <Slides>16</Slides>
  <Notes>10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等线</vt:lpstr>
      <vt:lpstr>Heiti SC Medium</vt:lpstr>
      <vt:lpstr>SimHei</vt:lpstr>
      <vt:lpstr>Arial</vt:lpstr>
      <vt:lpstr>Cambria Math</vt:lpstr>
      <vt:lpstr>Century Gothic</vt:lpstr>
      <vt:lpstr>Palatino</vt:lpstr>
      <vt:lpstr>Palatino Linotype</vt:lpstr>
      <vt:lpstr>Times New Roman</vt:lpstr>
      <vt:lpstr>Wingdings</vt:lpstr>
      <vt:lpstr>Office 主题​​</vt:lpstr>
      <vt:lpstr>Robust d-wave superconductivity from the Su-Schrieffer-Heeger-Hubbard model: possible route to high-temperature superconductivity </vt:lpstr>
      <vt:lpstr>Introduction</vt:lpstr>
      <vt:lpstr>What more is needed beyond the Hubbard model?</vt:lpstr>
      <vt:lpstr>Electron-Phonon Coupling (EPC)</vt:lpstr>
      <vt:lpstr>Electron-Phonon Coupling (EPC)</vt:lpstr>
      <vt:lpstr>Su-Schrieffer-Heeger-Hubbard (SSHH) model</vt:lpstr>
      <vt:lpstr>Su-Schrieffer-Heeger-Hubbard (SSHH) model</vt:lpstr>
      <vt:lpstr>Method</vt:lpstr>
      <vt:lpstr>Results: Phase Diagram</vt:lpstr>
      <vt:lpstr>s-wave state for finite λ and U=0   (λ=0.3)</vt:lpstr>
      <vt:lpstr>The d-wave SC for moderate EPC and large U </vt:lpstr>
      <vt:lpstr>SC evolution from s-wave to d-wave</vt:lpstr>
      <vt:lpstr>stripe state</vt:lpstr>
      <vt:lpstr>Discussion &amp; Summary </vt:lpstr>
      <vt:lpstr>PowerPoint Presentation</vt:lpstr>
      <vt:lpstr>Su-Schrieffer-Heeger(SSH)-Hubbard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DMRG study of superconductivity of Hubbard model with electron-phonon interaction</dc:title>
  <dc:creator>王 昊昕</dc:creator>
  <cp:lastModifiedBy>王 昊昕</cp:lastModifiedBy>
  <cp:revision>61</cp:revision>
  <dcterms:created xsi:type="dcterms:W3CDTF">2022-02-26T13:04:23Z</dcterms:created>
  <dcterms:modified xsi:type="dcterms:W3CDTF">2022-10-30T15:01:25Z</dcterms:modified>
</cp:coreProperties>
</file>